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000D2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BF3F-1B78-4DB8-B534-BBDF99CB6A7A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89A9-D6CF-4AF9-8731-8A4F6D45F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ja-JP" sz="1800" dirty="0">
                <a:effectLst/>
                <a:latin typeface="Times New Roman" panose="02020603050405020304" pitchFamily="18" charset="0"/>
                <a:ea typeface="ＭＳ 明朝" panose="02020609040205080304" pitchFamily="49" charset="-128"/>
                <a:cs typeface="Times New Roman (本文のフォント - コンプレ"/>
              </a:rPr>
              <a:t>Hallo. Ich heiße Satoshi Yamada. Ich bin Professor an der Juristische Fakultät von der Universität Kyoto. Mein Fachgebiet ist öffentliches Recht. Deshalb h</a:t>
            </a:r>
            <a:r>
              <a:rPr lang="ja-JP" altLang="ja-JP">
                <a:effectLst/>
              </a:rPr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589A9-D6CF-4AF9-8731-8A4F6D45F2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58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589A9-D6CF-4AF9-8731-8A4F6D45F23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90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A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F31B2BF-F204-41F1-B2B0-DD73499DA8CA}"/>
              </a:ext>
            </a:extLst>
          </p:cNvPr>
          <p:cNvSpPr/>
          <p:nvPr userDrawn="1"/>
        </p:nvSpPr>
        <p:spPr>
          <a:xfrm>
            <a:off x="59266" y="6254044"/>
            <a:ext cx="2566800" cy="603956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660000" cy="129681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A3258E56-2605-4FC7-A226-C588CAACD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199" y="3720662"/>
            <a:ext cx="764150" cy="2210575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74966C99-1079-4F53-AB99-FCFB7DB82C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017" y="5474546"/>
            <a:ext cx="2571750" cy="1905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98211A-4718-473E-8259-113FE11223F8}"/>
              </a:ext>
            </a:extLst>
          </p:cNvPr>
          <p:cNvSpPr/>
          <p:nvPr userDrawn="1"/>
        </p:nvSpPr>
        <p:spPr>
          <a:xfrm>
            <a:off x="8856134" y="5189808"/>
            <a:ext cx="228600" cy="1064236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603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5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99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77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rgbClr val="00205B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660000" cy="129681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8E7173A8-CB2E-4661-8DD4-03A85AC0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230" y="3722400"/>
            <a:ext cx="764088" cy="2210400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D8B7FDB-7F43-4A3A-A494-845EB43AA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017" y="5474546"/>
            <a:ext cx="2571750" cy="1905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A90E0A-0280-4EC6-B118-B54CE99B0C1B}"/>
              </a:ext>
            </a:extLst>
          </p:cNvPr>
          <p:cNvSpPr/>
          <p:nvPr userDrawn="1"/>
        </p:nvSpPr>
        <p:spPr>
          <a:xfrm>
            <a:off x="0" y="6254044"/>
            <a:ext cx="2566800" cy="60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9050841-7CD9-47EE-A311-98942E1A4E7F}"/>
              </a:ext>
            </a:extLst>
          </p:cNvPr>
          <p:cNvSpPr/>
          <p:nvPr userDrawn="1"/>
        </p:nvSpPr>
        <p:spPr>
          <a:xfrm>
            <a:off x="8856134" y="5189808"/>
            <a:ext cx="228600" cy="1064236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1922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2019/4/1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7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8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2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5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63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2019/4/1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1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8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88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7200" y="6356351"/>
            <a:ext cx="113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2019/4/1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6800" y="6356351"/>
            <a:ext cx="40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4800" y="6356351"/>
            <a:ext cx="702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4E78-F055-4AE6-876D-7308FDED2F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53DA97E3-707A-9244-A3AA-9940858D3F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649" y="6463597"/>
            <a:ext cx="1744472" cy="12954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13C4B16-181B-45FF-B216-415EDFA0A36E}"/>
              </a:ext>
            </a:extLst>
          </p:cNvPr>
          <p:cNvSpPr/>
          <p:nvPr userDrawn="1"/>
        </p:nvSpPr>
        <p:spPr>
          <a:xfrm>
            <a:off x="8787384" y="0"/>
            <a:ext cx="356616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1DF67085-223C-4203-B574-EB42A43293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52820" y="5327364"/>
            <a:ext cx="225743" cy="85029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6E4E6D5-AB3A-4D2C-8782-FCD89AABAC35}"/>
              </a:ext>
            </a:extLst>
          </p:cNvPr>
          <p:cNvCxnSpPr>
            <a:cxnSpLocks/>
          </p:cNvCxnSpPr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055C4FD-3E32-4916-A48E-B79C38069252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i="0" kern="1200">
          <a:solidFill>
            <a:srgbClr val="00205B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56D7A9-C5DC-4E6A-AFDA-8BDF0616A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altLang="ja-JP" sz="4400" dirty="0">
                <a:effectLst/>
                <a:latin typeface="ArialMT"/>
              </a:rPr>
              <a:t>„</a:t>
            </a:r>
            <a:r>
              <a:rPr lang="de-DE" altLang="ja-JP" sz="4400" dirty="0">
                <a:latin typeface="ArialMT"/>
              </a:rPr>
              <a:t>Menschenrechte“</a:t>
            </a:r>
            <a:r>
              <a:rPr lang="de-DE" altLang="ja-JP" sz="4400" dirty="0">
                <a:effectLst/>
                <a:latin typeface="ArialMT"/>
              </a:rPr>
              <a:t> im Kontext von „Wirtschaft und Menschenrechte“ </a:t>
            </a:r>
            <a:br>
              <a:rPr lang="de-DE" altLang="ja-JP" sz="4400" dirty="0"/>
            </a:br>
            <a:r>
              <a:rPr lang="de-DE" altLang="ja-JP" sz="1050" dirty="0"/>
              <a:t> </a:t>
            </a:r>
            <a:endParaRPr lang="de-DE" altLang="ja-JP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BCF606-15C3-4D1D-B4F5-4983591DE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Prof. Dr.</a:t>
            </a:r>
          </a:p>
          <a:p>
            <a:r>
              <a:rPr lang="en-US" altLang="ja-JP" dirty="0"/>
              <a:t>Satoshi YAMADA (Universität Kyoto) </a:t>
            </a:r>
          </a:p>
        </p:txBody>
      </p:sp>
    </p:spTree>
    <p:extLst>
      <p:ext uri="{BB962C8B-B14F-4D97-AF65-F5344CB8AC3E}">
        <p14:creationId xmlns:p14="http://schemas.microsoft.com/office/powerpoint/2010/main" val="158026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824FB-4D54-5F04-1438-5B1600C3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8858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VI. </a:t>
            </a:r>
            <a:r>
              <a:rPr lang="de-DE" altLang="ja-JP"/>
              <a:t>Rechtsvergleichung:</a:t>
            </a:r>
            <a:br>
              <a:rPr lang="de-DE" altLang="ja-JP"/>
            </a:br>
            <a:r>
              <a:rPr lang="de-DE" altLang="ja-JP"/>
              <a:t>EU RL-Entwurf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D07959CC-F696-7512-2C19-C07B1D5F3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2455924"/>
            <a:ext cx="3886200" cy="3235261"/>
          </a:xfrm>
          <a:prstGeom prst="rect">
            <a:avLst/>
          </a:prstGeom>
          <a:noFill/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0F9340C5-3BC5-1DAE-FF9D-01ABC4C0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85" y="2683812"/>
            <a:ext cx="4438650" cy="3149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B7A60A-117D-D996-4AC1-D5A415706F3D}"/>
              </a:ext>
            </a:extLst>
          </p:cNvPr>
          <p:cNvSpPr txBox="1"/>
          <p:nvPr/>
        </p:nvSpPr>
        <p:spPr>
          <a:xfrm>
            <a:off x="628650" y="1848500"/>
            <a:ext cx="25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dirty="0"/>
              <a:t>Anhang (RL-Entwurf)</a:t>
            </a:r>
          </a:p>
        </p:txBody>
      </p:sp>
    </p:spTree>
    <p:extLst>
      <p:ext uri="{BB962C8B-B14F-4D97-AF65-F5344CB8AC3E}">
        <p14:creationId xmlns:p14="http://schemas.microsoft.com/office/powerpoint/2010/main" val="8929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A036AC-9433-B59E-F444-61E89FD3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VII. </a:t>
            </a:r>
            <a:r>
              <a:rPr kumimoji="1" lang="de-DE" altLang="ja-JP" dirty="0"/>
              <a:t>Fazit und Ausblick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83A550-A739-4BBC-4AA0-166950EC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/>
              <a:t>➢</a:t>
            </a:r>
            <a:r>
              <a:rPr kumimoji="1" lang="en-US" altLang="ja-JP" dirty="0"/>
              <a:t> </a:t>
            </a:r>
            <a:r>
              <a:rPr kumimoji="1" lang="de-DE" altLang="ja-JP" dirty="0"/>
              <a:t>These</a:t>
            </a:r>
          </a:p>
          <a:p>
            <a:pPr marL="0" indent="0">
              <a:buNone/>
            </a:pPr>
            <a:r>
              <a:rPr lang="de-DE" altLang="ja-JP" dirty="0"/>
              <a:t>Die Notwendigkeit der </a:t>
            </a:r>
            <a:r>
              <a:rPr kumimoji="1" lang="de-DE" altLang="ja-JP" dirty="0"/>
              <a:t>Konkretisierung der Unternehmensverantwortung durch </a:t>
            </a:r>
            <a:r>
              <a:rPr lang="de-DE" altLang="ja-JP" dirty="0"/>
              <a:t>G</a:t>
            </a:r>
            <a:r>
              <a:rPr kumimoji="1" lang="de-DE" altLang="ja-JP" dirty="0"/>
              <a:t>esetzgebung </a:t>
            </a:r>
            <a:r>
              <a:rPr lang="de-DE" altLang="ja-JP" dirty="0"/>
              <a:t>mit MSA oder Teilnahmeverfahren für „Stakeholders“</a:t>
            </a:r>
          </a:p>
          <a:p>
            <a:pPr marL="0" indent="0">
              <a:buNone/>
            </a:pPr>
            <a:r>
              <a:rPr kumimoji="1" lang="ja-JP" altLang="en-US"/>
              <a:t>➢</a:t>
            </a:r>
            <a:r>
              <a:rPr kumimoji="1" lang="en-US" altLang="ja-JP" dirty="0"/>
              <a:t> </a:t>
            </a:r>
            <a:r>
              <a:rPr kumimoji="1" lang="de-DE" altLang="ja-JP" dirty="0"/>
              <a:t>Verbleibende Probleme</a:t>
            </a:r>
          </a:p>
          <a:p>
            <a:pPr marL="0" indent="0">
              <a:buNone/>
            </a:pPr>
            <a:r>
              <a:rPr lang="de-DE" altLang="ja-JP" dirty="0"/>
              <a:t>- Lösung der Kollision der Gesetze der verschiedenen Staaten</a:t>
            </a:r>
          </a:p>
          <a:p>
            <a:pPr marL="0" indent="0">
              <a:buNone/>
            </a:pPr>
            <a:r>
              <a:rPr lang="en-US" altLang="ja-JP" sz="2000" dirty="0"/>
              <a:t>   </a:t>
            </a:r>
            <a:r>
              <a:rPr lang="ja-JP" altLang="en-US" sz="2200"/>
              <a:t>←</a:t>
            </a:r>
            <a:r>
              <a:rPr lang="en-US" altLang="ja-JP" sz="2200" dirty="0"/>
              <a:t> IPR, </a:t>
            </a:r>
            <a:r>
              <a:rPr lang="de-DE" altLang="ja-JP" sz="2200" dirty="0"/>
              <a:t>öffentliches Kollisionsrecht</a:t>
            </a:r>
            <a:r>
              <a:rPr lang="en-US" altLang="ja-JP" sz="2200" dirty="0"/>
              <a:t>?</a:t>
            </a:r>
            <a:endParaRPr lang="de-DE" altLang="ja-JP" sz="2200" dirty="0"/>
          </a:p>
          <a:p>
            <a:pPr marL="227013" indent="-217488">
              <a:buNone/>
            </a:pPr>
            <a:r>
              <a:rPr kumimoji="1" lang="de-DE" altLang="ja-JP" dirty="0"/>
              <a:t>- Verwirklichung des effektiven und legitimen Teilnahmeverfahren</a:t>
            </a:r>
          </a:p>
          <a:p>
            <a:pPr marL="227013" indent="-217488">
              <a:buNone/>
            </a:pPr>
            <a:r>
              <a:rPr kumimoji="1" lang="de-DE" altLang="ja-JP" dirty="0"/>
              <a:t>  </a:t>
            </a:r>
            <a:r>
              <a:rPr kumimoji="1" lang="ja-JP" altLang="en-US" sz="2200"/>
              <a:t>←</a:t>
            </a:r>
            <a:r>
              <a:rPr kumimoji="1" lang="en-US" altLang="ja-JP" sz="2200" dirty="0"/>
              <a:t> Global Administrative Law?</a:t>
            </a:r>
            <a:r>
              <a:rPr kumimoji="1" lang="de-DE" altLang="ja-JP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87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32A35-D487-BD44-5F33-FD6B48DF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/>
              <a:t>Vielen Dank für Ihre Aufmerksamkeit!</a:t>
            </a:r>
          </a:p>
        </p:txBody>
      </p:sp>
      <p:pic>
        <p:nvPicPr>
          <p:cNvPr id="4" name="図 3" descr="道路, 屋外, ストリート, 建物 が含まれている画像&#10;&#10;自動的に生成された説明">
            <a:extLst>
              <a:ext uri="{FF2B5EF4-FFF2-40B4-BE49-F238E27FC236}">
                <a16:creationId xmlns:a16="http://schemas.microsoft.com/office/drawing/2014/main" id="{A38762FC-948F-727A-9403-FC7A940E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3377292"/>
            <a:ext cx="4640944" cy="3480708"/>
          </a:xfrm>
          <a:prstGeom prst="rect">
            <a:avLst/>
          </a:prstGeom>
        </p:spPr>
      </p:pic>
      <p:pic>
        <p:nvPicPr>
          <p:cNvPr id="6" name="図 5" descr="屋外, 建物, 男, 乗る が含まれている画像&#10;&#10;自動的に生成された説明">
            <a:extLst>
              <a:ext uri="{FF2B5EF4-FFF2-40B4-BE49-F238E27FC236}">
                <a16:creationId xmlns:a16="http://schemas.microsoft.com/office/drawing/2014/main" id="{3C7D30CC-272A-59F7-623E-42151F590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922"/>
            <a:ext cx="4474029" cy="33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253618-4DB3-41F9-BD16-C3C0E242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88585" cy="1325563"/>
          </a:xfrm>
        </p:spPr>
        <p:txBody>
          <a:bodyPr anchor="ctr">
            <a:normAutofit/>
          </a:bodyPr>
          <a:lstStyle/>
          <a:p>
            <a:r>
              <a:rPr kumimoji="1" lang="en-US" altLang="ja-JP" dirty="0"/>
              <a:t>I. </a:t>
            </a:r>
            <a:r>
              <a:rPr kumimoji="1" lang="de-DE" altLang="ja-JP" dirty="0"/>
              <a:t>Einleitung</a:t>
            </a:r>
          </a:p>
        </p:txBody>
      </p:sp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C8FF4551-1FEA-3A8E-9C46-F3ED720225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1197"/>
            <a:ext cx="2905765" cy="4107089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678C49-F289-1E07-0EB3-5C15EBA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8230" y="1611087"/>
            <a:ext cx="4833256" cy="4881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800" dirty="0"/>
              <a:t>VN-Leitprinzipien</a:t>
            </a:r>
          </a:p>
          <a:p>
            <a:pPr marL="0" indent="0">
              <a:buNone/>
            </a:pPr>
            <a:r>
              <a:rPr lang="de-DE" dirty="0"/>
              <a:t>(1)</a:t>
            </a:r>
            <a:r>
              <a:rPr lang="en-US" dirty="0"/>
              <a:t>Protect</a:t>
            </a:r>
            <a:r>
              <a:rPr lang="de-DE" dirty="0"/>
              <a:t> / Schutz</a:t>
            </a:r>
          </a:p>
          <a:p>
            <a:pPr marL="0" indent="0">
              <a:buNone/>
            </a:pPr>
            <a:r>
              <a:rPr lang="de-DE" sz="2100" dirty="0"/>
              <a:t>  </a:t>
            </a:r>
            <a:r>
              <a:rPr lang="de-DE" sz="2300" dirty="0"/>
              <a:t>= Staatenpflicht</a:t>
            </a:r>
          </a:p>
          <a:p>
            <a:pPr marL="0" indent="0">
              <a:buNone/>
            </a:pPr>
            <a:r>
              <a:rPr lang="de-DE" dirty="0"/>
              <a:t>(2)</a:t>
            </a:r>
            <a:r>
              <a:rPr lang="en-US" dirty="0"/>
              <a:t>Respect</a:t>
            </a:r>
            <a:r>
              <a:rPr lang="de-DE" dirty="0"/>
              <a:t> / Achtung</a:t>
            </a:r>
          </a:p>
          <a:p>
            <a:pPr marL="0" indent="0">
              <a:buNone/>
            </a:pPr>
            <a:r>
              <a:rPr lang="de-DE" sz="2300" dirty="0"/>
              <a:t>  = Unternehmensverantwortung</a:t>
            </a:r>
          </a:p>
          <a:p>
            <a:pPr marL="0" indent="0">
              <a:buNone/>
            </a:pPr>
            <a:r>
              <a:rPr lang="de-DE" sz="2300" b="1" dirty="0"/>
              <a:t>→ </a:t>
            </a:r>
            <a:r>
              <a:rPr lang="de-DE" sz="2300" b="1" u="sng" dirty="0"/>
              <a:t>Was bedeutet eigentlich Achtung?</a:t>
            </a:r>
          </a:p>
          <a:p>
            <a:pPr marL="0" indent="0">
              <a:buNone/>
            </a:pPr>
            <a:r>
              <a:rPr lang="de-DE" sz="2300" b="1" dirty="0"/>
              <a:t>    </a:t>
            </a:r>
            <a:r>
              <a:rPr lang="de-DE" sz="2300" b="1" u="sng" dirty="0"/>
              <a:t>Worauf sollten Unternehmen achten?</a:t>
            </a:r>
            <a:r>
              <a:rPr lang="de-DE" sz="2300" b="1" dirty="0"/>
              <a:t> </a:t>
            </a:r>
          </a:p>
          <a:p>
            <a:pPr marL="0" indent="0">
              <a:buNone/>
            </a:pPr>
            <a:r>
              <a:rPr lang="de-DE" dirty="0"/>
              <a:t>(3)Remedy / Abhilfe</a:t>
            </a:r>
          </a:p>
          <a:p>
            <a:pPr marL="0" indent="0">
              <a:buNone/>
            </a:pPr>
            <a:r>
              <a:rPr lang="de-DE" sz="2000" dirty="0"/>
              <a:t>  </a:t>
            </a:r>
            <a:r>
              <a:rPr lang="de-DE" sz="2300" dirty="0"/>
              <a:t>= Hauptsächlich Staatenpflicht</a:t>
            </a:r>
          </a:p>
          <a:p>
            <a:pPr marL="0" indent="0">
              <a:buNone/>
            </a:pPr>
            <a:r>
              <a:rPr lang="de-DE" sz="2300" dirty="0"/>
              <a:t>       z.T. Unternehmensverantwortung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en-US" altLang="ja-JP" sz="1800" dirty="0"/>
              <a:t>           </a:t>
            </a:r>
            <a:r>
              <a:rPr lang="ja-JP" altLang="en-US" sz="1800"/>
              <a:t>→</a:t>
            </a:r>
            <a:r>
              <a:rPr lang="en-US" altLang="ja-JP" sz="1800" dirty="0"/>
              <a:t> </a:t>
            </a:r>
            <a:r>
              <a:rPr lang="de-DE" altLang="ja-JP" sz="1800" dirty="0"/>
              <a:t>Beschwerdeverfahren innerhalb Unternehmen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439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2EA44-BD6B-0CE0-F196-777CE01B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/>
              <a:t>II. </a:t>
            </a:r>
            <a:r>
              <a:rPr lang="de-DE" altLang="ja-JP" dirty="0"/>
              <a:t>Grundkenntnisse:</a:t>
            </a:r>
            <a:br>
              <a:rPr lang="de-DE" altLang="ja-JP" dirty="0"/>
            </a:br>
            <a:r>
              <a:rPr lang="de-DE" altLang="ja-JP" sz="3100" dirty="0"/>
              <a:t>Grundsätzliche völkerrechtliche Unverbindlichkeit der privaten Unternehmen</a:t>
            </a:r>
            <a:endParaRPr kumimoji="1" lang="de-DE" altLang="ja-JP" sz="3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424F1-7D9C-1672-E82D-1C7A19CD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70" y="1710598"/>
            <a:ext cx="3526765" cy="22295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81B2169-D803-8C1A-2D97-73BA148D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86" y="4032620"/>
            <a:ext cx="4864108" cy="26501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C45AB9-B038-60EA-4690-89BA9F03A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42" y="2037526"/>
            <a:ext cx="3496774" cy="15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本を読んでいるスーツを着た男性&#10;&#10;自動的に生成された説明">
            <a:extLst>
              <a:ext uri="{FF2B5EF4-FFF2-40B4-BE49-F238E27FC236}">
                <a16:creationId xmlns:a16="http://schemas.microsoft.com/office/drawing/2014/main" id="{A39AE149-B505-D8C6-DB09-802B3EDEF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73225"/>
            <a:ext cx="1725923" cy="1477962"/>
          </a:xfrm>
        </p:spPr>
      </p:pic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B385DD20-9D77-C988-087E-3ED440AA3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7" y="3706814"/>
            <a:ext cx="1724939" cy="23129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064DF26-001F-A97C-447A-EA952EEA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99" y="1537914"/>
            <a:ext cx="5851206" cy="322110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419A-4610-D84A-E42F-23599D10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88585" cy="1325563"/>
          </a:xfrm>
        </p:spPr>
        <p:txBody>
          <a:bodyPr anchor="ctr">
            <a:normAutofit/>
          </a:bodyPr>
          <a:lstStyle/>
          <a:p>
            <a:r>
              <a:rPr kumimoji="1" lang="en-US" altLang="ja-JP"/>
              <a:t>III. </a:t>
            </a:r>
            <a:r>
              <a:rPr kumimoji="1" lang="de-DE" altLang="ja-JP"/>
              <a:t>Strategie</a:t>
            </a:r>
            <a:r>
              <a:rPr kumimoji="1" lang="en-US" altLang="ja-JP"/>
              <a:t> Ruggies</a:t>
            </a:r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BBF2E23-1A80-5CE9-11AD-DA1FB7C33A11}"/>
              </a:ext>
            </a:extLst>
          </p:cNvPr>
          <p:cNvGrpSpPr/>
          <p:nvPr/>
        </p:nvGrpSpPr>
        <p:grpSpPr>
          <a:xfrm>
            <a:off x="5497285" y="4984763"/>
            <a:ext cx="2796722" cy="1894090"/>
            <a:chOff x="5214257" y="4833283"/>
            <a:chExt cx="2796722" cy="189409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704DFE3-2B16-8A44-A992-42752054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257" y="4833283"/>
              <a:ext cx="2796722" cy="1506966"/>
            </a:xfrm>
            <a:prstGeom prst="rect">
              <a:avLst/>
            </a:prstGeom>
          </p:spPr>
        </p:pic>
        <p:sp>
          <p:nvSpPr>
            <p:cNvPr id="16" name="乗算記号 15">
              <a:extLst>
                <a:ext uri="{FF2B5EF4-FFF2-40B4-BE49-F238E27FC236}">
                  <a16:creationId xmlns:a16="http://schemas.microsoft.com/office/drawing/2014/main" id="{D67C86AA-77FF-663D-F9DC-B6D8A822D5FB}"/>
                </a:ext>
              </a:extLst>
            </p:cNvPr>
            <p:cNvSpPr/>
            <p:nvPr/>
          </p:nvSpPr>
          <p:spPr>
            <a:xfrm>
              <a:off x="5361214" y="4833283"/>
              <a:ext cx="2502808" cy="1894090"/>
            </a:xfrm>
            <a:prstGeom prst="mathMultiply">
              <a:avLst>
                <a:gd name="adj1" fmla="val 1202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53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10323-9C07-C589-083B-859A89CC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IV. </a:t>
            </a:r>
            <a:r>
              <a:rPr kumimoji="1" lang="de-DE" altLang="ja-JP" dirty="0"/>
              <a:t>Notwendigkeit der </a:t>
            </a:r>
            <a:r>
              <a:rPr lang="de-DE" altLang="ja-JP" dirty="0"/>
              <a:t>n</a:t>
            </a:r>
            <a:r>
              <a:rPr kumimoji="1" lang="de-DE" altLang="ja-JP" dirty="0"/>
              <a:t>ationalen Gesetzgebung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5377C3-1677-3D33-B79D-D76A949C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de-DE" altLang="ja-JP" dirty="0"/>
              <a:t>Gesetzgebung als das Implement „ der Schutzpflicht“ der VN-Leitprinzipien</a:t>
            </a:r>
          </a:p>
          <a:p>
            <a:r>
              <a:rPr lang="de-DE" altLang="ja-JP" dirty="0"/>
              <a:t>Grundrechtsrelevanz der Sache</a:t>
            </a:r>
          </a:p>
          <a:p>
            <a:r>
              <a:rPr lang="de-DE" altLang="ja-JP" dirty="0"/>
              <a:t>Forderung der Rechtsklarheit und -sicherheit</a:t>
            </a:r>
          </a:p>
          <a:p>
            <a:r>
              <a:rPr lang="de-DE" altLang="ja-JP" dirty="0"/>
              <a:t>Unangemessenheit des Ausgleichs in Gerichte</a:t>
            </a:r>
          </a:p>
          <a:p>
            <a:pPr marL="0" indent="0">
              <a:buNone/>
            </a:pPr>
            <a:endParaRPr lang="de-DE" altLang="ja-JP" dirty="0"/>
          </a:p>
          <a:p>
            <a:pPr marL="0" indent="0">
              <a:buNone/>
            </a:pPr>
            <a:r>
              <a:rPr lang="de-DE" altLang="ja-JP" sz="2800" dirty="0"/>
              <a:t>Das Parlament muss mit einem Gesetz Unternehmensverantwortung konkretisieren.  </a:t>
            </a:r>
          </a:p>
          <a:p>
            <a:endParaRPr kumimoji="1" lang="de-DE" altLang="ja-JP" dirty="0"/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0A99DE2B-F107-896A-17DE-588437F8E02F}"/>
              </a:ext>
            </a:extLst>
          </p:cNvPr>
          <p:cNvSpPr/>
          <p:nvPr/>
        </p:nvSpPr>
        <p:spPr>
          <a:xfrm>
            <a:off x="3287486" y="4397828"/>
            <a:ext cx="1709057" cy="478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04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255FD-4CFB-2772-BEF9-BE497300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V. </a:t>
            </a:r>
            <a:r>
              <a:rPr kumimoji="1" lang="de-DE" altLang="ja-JP" dirty="0"/>
              <a:t>Ergänzung durch </a:t>
            </a:r>
            <a:r>
              <a:rPr kumimoji="1" lang="en-US" altLang="ja-JP" dirty="0"/>
              <a:t>Multi Stakeholders Approach (MSA)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30952-27DC-B376-DB4F-C4D39181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70" y="1836511"/>
            <a:ext cx="6291943" cy="42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824FB-4D54-5F04-1438-5B1600C3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VI. </a:t>
            </a:r>
            <a:r>
              <a:rPr kumimoji="1" lang="de-DE" altLang="ja-JP" dirty="0"/>
              <a:t>Rechtsvergleichung:</a:t>
            </a:r>
            <a:br>
              <a:rPr kumimoji="1" lang="de-DE" altLang="ja-JP" dirty="0"/>
            </a:br>
            <a:r>
              <a:rPr kumimoji="1" lang="de-DE" altLang="ja-JP" sz="3600" dirty="0" err="1"/>
              <a:t>LkSG</a:t>
            </a:r>
            <a:r>
              <a:rPr kumimoji="1" lang="de-DE" altLang="ja-JP" sz="3600" dirty="0"/>
              <a:t>(Deutschland) und </a:t>
            </a:r>
            <a:br>
              <a:rPr kumimoji="1" lang="de-DE" altLang="ja-JP" sz="3600" dirty="0"/>
            </a:br>
            <a:r>
              <a:rPr kumimoji="1" lang="de-DE" altLang="ja-JP" sz="3600" dirty="0"/>
              <a:t>EU RL-Entwurf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9357C4-A69B-63E4-772E-4E82C2EA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7143"/>
            <a:ext cx="778858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de-DE" altLang="ja-JP" sz="2900" dirty="0"/>
              <a:t>➢ Japan</a:t>
            </a:r>
          </a:p>
          <a:p>
            <a:pPr marL="0" indent="0">
              <a:buNone/>
            </a:pPr>
            <a:r>
              <a:rPr lang="de-DE" altLang="ja-JP" sz="2900" dirty="0"/>
              <a:t> Okt. 2020 NAP</a:t>
            </a:r>
          </a:p>
          <a:p>
            <a:pPr marL="0" indent="0">
              <a:buNone/>
            </a:pPr>
            <a:r>
              <a:rPr kumimoji="1" lang="de-DE" altLang="ja-JP" sz="2900" dirty="0"/>
              <a:t> Sep. 2022 Richtlinie (rechtlich </a:t>
            </a:r>
            <a:r>
              <a:rPr lang="de-DE" altLang="ja-JP" sz="2900" dirty="0"/>
              <a:t>unverbindlich</a:t>
            </a:r>
            <a:r>
              <a:rPr kumimoji="1" lang="de-DE" altLang="ja-JP" sz="2900" dirty="0"/>
              <a:t>)</a:t>
            </a:r>
          </a:p>
          <a:p>
            <a:pPr marL="0" indent="0">
              <a:buNone/>
            </a:pPr>
            <a:r>
              <a:rPr lang="de-DE" altLang="ja-JP" sz="2900" dirty="0"/>
              <a:t>➢ Deutschland </a:t>
            </a:r>
          </a:p>
          <a:p>
            <a:pPr marL="0" indent="0">
              <a:buNone/>
            </a:pPr>
            <a:r>
              <a:rPr lang="de-DE" altLang="ja-JP" sz="2900" dirty="0"/>
              <a:t> 2016 NAP</a:t>
            </a:r>
          </a:p>
          <a:p>
            <a:pPr marL="0" indent="0">
              <a:buNone/>
            </a:pPr>
            <a:r>
              <a:rPr lang="de-DE" altLang="ja-JP" sz="2900" dirty="0"/>
              <a:t> Jul. 2021 Lieferungskettensorgepflichtengesetz(</a:t>
            </a:r>
            <a:r>
              <a:rPr lang="de-DE" altLang="ja-JP" sz="2900" dirty="0" err="1"/>
              <a:t>LkSG</a:t>
            </a:r>
            <a:r>
              <a:rPr lang="de-DE" altLang="ja-JP" sz="2900" dirty="0"/>
              <a:t>) </a:t>
            </a:r>
            <a:r>
              <a:rPr lang="de-DE" altLang="ja-JP" sz="2300" dirty="0"/>
              <a:t>&lt;</a:t>
            </a:r>
            <a:r>
              <a:rPr kumimoji="1" lang="de-DE" altLang="ja-JP" sz="2300" dirty="0"/>
              <a:t>ab 202</a:t>
            </a:r>
            <a:r>
              <a:rPr lang="de-DE" altLang="ja-JP" sz="2300" dirty="0"/>
              <a:t>3 z.T. gültig&gt;</a:t>
            </a:r>
          </a:p>
          <a:p>
            <a:pPr marL="0" indent="0">
              <a:buNone/>
            </a:pPr>
            <a:r>
              <a:rPr kumimoji="1" lang="de-DE" altLang="ja-JP" sz="2900" dirty="0"/>
              <a:t>➢ Österreich</a:t>
            </a:r>
          </a:p>
          <a:p>
            <a:pPr marL="0" indent="0">
              <a:buNone/>
            </a:pPr>
            <a:r>
              <a:rPr lang="de-DE" altLang="ja-JP" sz="2900" dirty="0"/>
              <a:t> Lieferkettengesetz Volksbegehren im Gang</a:t>
            </a:r>
          </a:p>
          <a:p>
            <a:pPr marL="0" indent="0">
              <a:buNone/>
            </a:pPr>
            <a:r>
              <a:rPr kumimoji="1" lang="de-DE" altLang="ja-JP" sz="2900" dirty="0"/>
              <a:t>➢ EU</a:t>
            </a:r>
          </a:p>
          <a:p>
            <a:pPr marL="0" indent="0">
              <a:buNone/>
            </a:pPr>
            <a:r>
              <a:rPr lang="de-DE" altLang="ja-JP" sz="2900" dirty="0"/>
              <a:t> Feb. 2022 Richtlinienentwurf</a:t>
            </a:r>
          </a:p>
          <a:p>
            <a:pPr marL="0" indent="0">
              <a:buNone/>
            </a:pPr>
            <a:endParaRPr kumimoji="1" lang="de-DE" altLang="ja-JP" sz="2900" dirty="0"/>
          </a:p>
        </p:txBody>
      </p:sp>
    </p:spTree>
    <p:extLst>
      <p:ext uri="{BB962C8B-B14F-4D97-AF65-F5344CB8AC3E}">
        <p14:creationId xmlns:p14="http://schemas.microsoft.com/office/powerpoint/2010/main" val="351510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824FB-4D54-5F04-1438-5B1600C3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VI. </a:t>
            </a:r>
            <a:r>
              <a:rPr kumimoji="1" lang="de-DE" altLang="ja-JP" dirty="0"/>
              <a:t>Rechtsvergleichung:</a:t>
            </a:r>
            <a:br>
              <a:rPr kumimoji="1" lang="de-DE" altLang="ja-JP" dirty="0"/>
            </a:br>
            <a:r>
              <a:rPr kumimoji="1" lang="de-DE" altLang="ja-JP" sz="3600" dirty="0" err="1"/>
              <a:t>LkSG</a:t>
            </a:r>
            <a:r>
              <a:rPr kumimoji="1" lang="de-DE" altLang="ja-JP" sz="3600" dirty="0"/>
              <a:t>(Deutschland)</a:t>
            </a:r>
          </a:p>
        </p:txBody>
      </p:sp>
      <p:pic>
        <p:nvPicPr>
          <p:cNvPr id="9" name="コンテンツ プレースホルダー 8" descr="テキスト, 手紙&#10;&#10;自動的に生成された説明">
            <a:extLst>
              <a:ext uri="{FF2B5EF4-FFF2-40B4-BE49-F238E27FC236}">
                <a16:creationId xmlns:a16="http://schemas.microsoft.com/office/drawing/2014/main" id="{17E5DEDC-8EA0-6852-C526-52B8228E2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1690689"/>
            <a:ext cx="7788275" cy="2422312"/>
          </a:xfrm>
        </p:spPr>
      </p:pic>
      <p:pic>
        <p:nvPicPr>
          <p:cNvPr id="11" name="図 10" descr="テキスト, 手紙, メール&#10;&#10;自動的に生成された説明">
            <a:extLst>
              <a:ext uri="{FF2B5EF4-FFF2-40B4-BE49-F238E27FC236}">
                <a16:creationId xmlns:a16="http://schemas.microsoft.com/office/drawing/2014/main" id="{B8CE62C5-C6AB-ECDE-C45F-C546E6E89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4173806"/>
            <a:ext cx="7772400" cy="25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824FB-4D54-5F04-1438-5B1600C3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VI. </a:t>
            </a:r>
            <a:r>
              <a:rPr kumimoji="1" lang="de-DE" altLang="ja-JP" dirty="0"/>
              <a:t>Rechtsvergleichung:</a:t>
            </a:r>
            <a:br>
              <a:rPr kumimoji="1" lang="de-DE" altLang="ja-JP" dirty="0"/>
            </a:br>
            <a:r>
              <a:rPr kumimoji="1" lang="de-DE" altLang="ja-JP" sz="3600" dirty="0"/>
              <a:t>EU RL-Entwurf</a:t>
            </a:r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7E241AA2-33AB-4B54-C34D-41B7FC543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18064"/>
            <a:ext cx="7788275" cy="907468"/>
          </a:xfr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873D9A-9A07-6056-8782-1A29A36B2771}"/>
              </a:ext>
            </a:extLst>
          </p:cNvPr>
          <p:cNvSpPr txBox="1"/>
          <p:nvPr/>
        </p:nvSpPr>
        <p:spPr>
          <a:xfrm>
            <a:off x="628649" y="1807260"/>
            <a:ext cx="25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Art.3 (RL-</a:t>
            </a:r>
            <a:r>
              <a:rPr kumimoji="1" lang="de-DE" altLang="ja-JP" dirty="0"/>
              <a:t>Entwurf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pic>
        <p:nvPicPr>
          <p:cNvPr id="15" name="図 14" descr="屋内 が含まれている画像&#10;&#10;自動的に生成された説明">
            <a:extLst>
              <a:ext uri="{FF2B5EF4-FFF2-40B4-BE49-F238E27FC236}">
                <a16:creationId xmlns:a16="http://schemas.microsoft.com/office/drawing/2014/main" id="{356746AE-8B14-9A01-E518-53059240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3545571"/>
            <a:ext cx="7771290" cy="3135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862CF3-7206-7129-D8B5-E8C46C035BD4}"/>
              </a:ext>
            </a:extLst>
          </p:cNvPr>
          <p:cNvSpPr txBox="1"/>
          <p:nvPr/>
        </p:nvSpPr>
        <p:spPr>
          <a:xfrm>
            <a:off x="628649" y="3205314"/>
            <a:ext cx="25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dirty="0"/>
              <a:t>Anhang (RL-Entwurf)</a:t>
            </a:r>
          </a:p>
        </p:txBody>
      </p:sp>
    </p:spTree>
    <p:extLst>
      <p:ext uri="{BB962C8B-B14F-4D97-AF65-F5344CB8AC3E}">
        <p14:creationId xmlns:p14="http://schemas.microsoft.com/office/powerpoint/2010/main" val="45731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 Medium"/>
        <a:ea typeface="游ゴシック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404_PPT_Template_Zengaku_4x3" id="{D057E6B7-48A5-4C38-9F8E-B7D91758D73E}" vid="{F0B65A21-7A01-4B63-8709-C5E7A4E10E5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655</TotalTime>
  <Words>335</Words>
  <Application>Microsoft Macintosh PowerPoint</Application>
  <PresentationFormat>画面に合わせる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ArialMT</vt:lpstr>
      <vt:lpstr>游ゴシック</vt:lpstr>
      <vt:lpstr>游ゴシック Medium</vt:lpstr>
      <vt:lpstr>Arial</vt:lpstr>
      <vt:lpstr>Times New Roman</vt:lpstr>
      <vt:lpstr>Office テーマ</vt:lpstr>
      <vt:lpstr>„Menschenrechte“ im Kontext von „Wirtschaft und Menschenrechte“   </vt:lpstr>
      <vt:lpstr>I. Einleitung</vt:lpstr>
      <vt:lpstr>II. Grundkenntnisse: Grundsätzliche völkerrechtliche Unverbindlichkeit der privaten Unternehmen</vt:lpstr>
      <vt:lpstr>III. Strategie Ruggies</vt:lpstr>
      <vt:lpstr>IV. Notwendigkeit der nationalen Gesetzgebung</vt:lpstr>
      <vt:lpstr>V. Ergänzung durch Multi Stakeholders Approach (MSA)</vt:lpstr>
      <vt:lpstr>VI. Rechtsvergleichung: LkSG(Deutschland) und  EU RL-Entwurf</vt:lpstr>
      <vt:lpstr>VI. Rechtsvergleichung: LkSG(Deutschland)</vt:lpstr>
      <vt:lpstr>VI. Rechtsvergleichung: EU RL-Entwurf</vt:lpstr>
      <vt:lpstr>VI. Rechtsvergleichung: EU RL-Entwurf</vt:lpstr>
      <vt:lpstr>VII. Fazit und Ausblick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テンプレート[全学用/4:3]</dc:title>
  <dc:creator>yamada.satoshi.8v@ms.c.kyoto-u.ac.jp</dc:creator>
  <cp:lastModifiedBy>yamada.satoshi.8v@ms.c.kyoto-u.ac.jp</cp:lastModifiedBy>
  <cp:revision>7</cp:revision>
  <dcterms:created xsi:type="dcterms:W3CDTF">2023-08-26T12:10:47Z</dcterms:created>
  <dcterms:modified xsi:type="dcterms:W3CDTF">2023-08-30T11:54:52Z</dcterms:modified>
</cp:coreProperties>
</file>