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58" r:id="rId18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ndler, Sophia" initials="HS" lastIdx="1" clrIdx="0">
    <p:extLst>
      <p:ext uri="{19B8F6BF-5375-455C-9EA6-DF929625EA0E}">
        <p15:presenceInfo xmlns:p15="http://schemas.microsoft.com/office/powerpoint/2012/main" userId="S-1-5-21-2058310186-1343256108-19539831-45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84"/>
    <a:srgbClr val="000000"/>
    <a:srgbClr val="338E9C"/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18" autoAdjust="0"/>
  </p:normalViewPr>
  <p:slideViewPr>
    <p:cSldViewPr snapToGrid="0" snapToObjects="1">
      <p:cViewPr varScale="1">
        <p:scale>
          <a:sx n="149" d="100"/>
          <a:sy n="149" d="100"/>
        </p:scale>
        <p:origin x="402" y="120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27.08.2023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5050" y="378993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27.08.2023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759600"/>
            <a:ext cx="9144001" cy="4383900"/>
          </a:xfrm>
          <a:prstGeom prst="rect">
            <a:avLst/>
          </a:prstGeom>
          <a:solidFill>
            <a:srgbClr val="EBF0F4"/>
          </a:solidFill>
          <a:ln>
            <a:solidFill>
              <a:srgbClr val="EBF0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rgbClr val="003D84"/>
                </a:solidFill>
              </a:rPr>
              <a:t>bmaw.gv.at</a:t>
            </a:r>
            <a:endParaRPr lang="de-AT" sz="1200" dirty="0">
              <a:solidFill>
                <a:srgbClr val="003D84"/>
              </a:solidFill>
            </a:endParaRPr>
          </a:p>
        </p:txBody>
      </p:sp>
      <p:pic>
        <p:nvPicPr>
          <p:cNvPr id="12" name="Grafik 11" descr="Bundesministerium für Arbeit und Wirtschaft"/>
          <p:cNvPicPr/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14"/>
          <a:stretch/>
        </p:blipFill>
        <p:spPr bwMode="auto">
          <a:xfrm>
            <a:off x="226800" y="208800"/>
            <a:ext cx="3038475" cy="505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rgbClr val="003D84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rgbClr val="003D8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rgbClr val="003D84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rene.Janisch@bmaw.gv.a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dirty="0" smtClean="0"/>
              <a:t>OECD-UN-EU </a:t>
            </a:r>
            <a:r>
              <a:rPr lang="de-AT" dirty="0" err="1" smtClean="0"/>
              <a:t>Regulations</a:t>
            </a:r>
            <a:r>
              <a:rPr lang="de-AT" dirty="0" smtClean="0"/>
              <a:t> on </a:t>
            </a:r>
            <a:br>
              <a:rPr lang="de-AT" dirty="0" smtClean="0"/>
            </a:br>
            <a:r>
              <a:rPr lang="de-AT" dirty="0" err="1" smtClean="0"/>
              <a:t>Responsible</a:t>
            </a:r>
            <a:r>
              <a:rPr lang="de-AT" dirty="0" smtClean="0"/>
              <a:t> Business </a:t>
            </a:r>
            <a:r>
              <a:rPr lang="de-AT" dirty="0" err="1" smtClean="0"/>
              <a:t>Conduct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750" y="2443776"/>
            <a:ext cx="7978526" cy="1390388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de-AT" dirty="0" smtClean="0"/>
              <a:t>Key </a:t>
            </a:r>
            <a:r>
              <a:rPr lang="de-AT" dirty="0" err="1" smtClean="0"/>
              <a:t>messages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international </a:t>
            </a:r>
            <a:r>
              <a:rPr lang="de-AT" dirty="0" err="1" smtClean="0"/>
              <a:t>rulemaking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Irene Janisch </a:t>
            </a:r>
          </a:p>
          <a:p>
            <a:r>
              <a:rPr lang="de-DE" dirty="0" smtClean="0"/>
              <a:t>Federal </a:t>
            </a:r>
            <a:r>
              <a:rPr lang="de-DE" dirty="0" err="1" smtClean="0"/>
              <a:t>Ministry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Labour and Economy</a:t>
            </a:r>
          </a:p>
          <a:p>
            <a:r>
              <a:rPr lang="de-DE" dirty="0" smtClean="0"/>
              <a:t>Vienna, September 11th, 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Evolution </a:t>
            </a:r>
            <a:r>
              <a:rPr lang="de-AT" dirty="0" err="1" smtClean="0"/>
              <a:t>of</a:t>
            </a:r>
            <a:r>
              <a:rPr lang="de-AT" dirty="0" smtClean="0"/>
              <a:t> the Modern Approach </a:t>
            </a:r>
            <a:r>
              <a:rPr lang="de-AT" dirty="0" err="1" smtClean="0"/>
              <a:t>to</a:t>
            </a:r>
            <a:r>
              <a:rPr lang="de-AT" dirty="0" smtClean="0"/>
              <a:t> RBC </a:t>
            </a:r>
            <a:r>
              <a:rPr lang="de-AT" dirty="0" err="1" smtClean="0"/>
              <a:t>since</a:t>
            </a:r>
            <a:r>
              <a:rPr lang="de-AT" dirty="0" smtClean="0"/>
              <a:t> 2000 (3)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DE" b="1" dirty="0" err="1"/>
              <a:t>C</a:t>
            </a:r>
            <a:r>
              <a:rPr lang="de-DE" b="1" dirty="0" err="1" smtClean="0"/>
              <a:t>ontours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international </a:t>
            </a:r>
            <a:r>
              <a:rPr lang="de-DE" b="1" dirty="0" err="1" smtClean="0"/>
              <a:t>framework</a:t>
            </a:r>
            <a:r>
              <a:rPr lang="de-DE" b="1" dirty="0" smtClean="0"/>
              <a:t> for RBC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emerging</a:t>
            </a:r>
            <a:r>
              <a:rPr lang="de-DE" b="1" dirty="0" smtClean="0"/>
              <a:t>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OECD: </a:t>
            </a:r>
            <a:r>
              <a:rPr lang="de-DE" i="1" dirty="0" smtClean="0"/>
              <a:t>„The </a:t>
            </a:r>
            <a:r>
              <a:rPr lang="de-DE" i="1" dirty="0" err="1" smtClean="0"/>
              <a:t>business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business</a:t>
            </a:r>
            <a:r>
              <a:rPr lang="de-DE" i="1" dirty="0" smtClean="0"/>
              <a:t> </a:t>
            </a:r>
            <a:r>
              <a:rPr lang="de-DE" i="1" dirty="0" err="1" smtClean="0"/>
              <a:t>goes</a:t>
            </a:r>
            <a:r>
              <a:rPr lang="de-DE" i="1" dirty="0" smtClean="0"/>
              <a:t> </a:t>
            </a:r>
            <a:r>
              <a:rPr lang="de-DE" i="1" dirty="0" err="1" smtClean="0"/>
              <a:t>beyond</a:t>
            </a:r>
            <a:r>
              <a:rPr lang="de-DE" i="1" dirty="0" smtClean="0"/>
              <a:t> </a:t>
            </a:r>
            <a:r>
              <a:rPr lang="de-DE" i="1" dirty="0" err="1" smtClean="0"/>
              <a:t>business</a:t>
            </a:r>
            <a:r>
              <a:rPr lang="de-DE" i="1" dirty="0" smtClean="0"/>
              <a:t>.“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UNGP: </a:t>
            </a:r>
            <a:r>
              <a:rPr lang="de-DE" dirty="0" err="1" smtClean="0"/>
              <a:t>Duties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governments</a:t>
            </a:r>
            <a:r>
              <a:rPr lang="de-DE" dirty="0" smtClean="0"/>
              <a:t> („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protect</a:t>
            </a:r>
            <a:r>
              <a:rPr lang="de-DE" dirty="0" smtClean="0"/>
              <a:t>“) </a:t>
            </a:r>
            <a:r>
              <a:rPr lang="de-DE" dirty="0" err="1" smtClean="0"/>
              <a:t>and</a:t>
            </a:r>
            <a:r>
              <a:rPr lang="de-DE" dirty="0" smtClean="0"/>
              <a:t> private </a:t>
            </a:r>
            <a:r>
              <a:rPr lang="de-DE" dirty="0" err="1" smtClean="0"/>
              <a:t>sector</a:t>
            </a:r>
            <a:r>
              <a:rPr lang="de-DE" dirty="0" smtClean="0"/>
              <a:t> („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“)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victims</a:t>
            </a:r>
            <a:r>
              <a:rPr lang="de-DE" dirty="0" smtClean="0"/>
              <a:t>´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remedy</a:t>
            </a:r>
            <a:r>
              <a:rPr lang="de-DE" dirty="0" smtClean="0"/>
              <a:t>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Both</a:t>
            </a:r>
            <a:r>
              <a:rPr lang="de-DE" dirty="0" smtClean="0"/>
              <a:t>: </a:t>
            </a: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encompasses</a:t>
            </a:r>
            <a:r>
              <a:rPr lang="de-DE" dirty="0" smtClean="0"/>
              <a:t> </a:t>
            </a:r>
            <a:r>
              <a:rPr lang="de-DE" dirty="0" err="1" smtClean="0"/>
              <a:t>risk-based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r>
              <a:rPr lang="de-DE" dirty="0" smtClean="0"/>
              <a:t> due </a:t>
            </a:r>
            <a:r>
              <a:rPr lang="de-DE" dirty="0" err="1" smtClean="0"/>
              <a:t>diligence</a:t>
            </a:r>
            <a:r>
              <a:rPr lang="de-DE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AT" dirty="0" smtClean="0"/>
              <a:t>OECD: State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assist</a:t>
            </a:r>
            <a:r>
              <a:rPr lang="de-AT" dirty="0" smtClean="0"/>
              <a:t> </a:t>
            </a:r>
            <a:r>
              <a:rPr lang="de-AT" dirty="0" err="1" smtClean="0"/>
              <a:t>enterprises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fullfill</a:t>
            </a:r>
            <a:r>
              <a:rPr lang="de-AT" dirty="0" smtClean="0"/>
              <a:t> </a:t>
            </a:r>
            <a:r>
              <a:rPr lang="de-AT" dirty="0" err="1" smtClean="0"/>
              <a:t>their</a:t>
            </a:r>
            <a:r>
              <a:rPr lang="de-AT" dirty="0" smtClean="0"/>
              <a:t> </a:t>
            </a:r>
            <a:r>
              <a:rPr lang="de-AT" dirty="0" err="1" smtClean="0"/>
              <a:t>responsibility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64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2023 Update </a:t>
            </a:r>
            <a:r>
              <a:rPr lang="de-AT" dirty="0" err="1" smtClean="0"/>
              <a:t>of</a:t>
            </a:r>
            <a:r>
              <a:rPr lang="de-AT" dirty="0" smtClean="0"/>
              <a:t> the OECD GL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de-DE" dirty="0" smtClean="0"/>
          </a:p>
          <a:p>
            <a:pPr>
              <a:lnSpc>
                <a:spcPct val="100000"/>
              </a:lnSpc>
              <a:spcAft>
                <a:spcPts val="1500"/>
              </a:spcAft>
            </a:pPr>
            <a:r>
              <a:rPr lang="de-DE" dirty="0" smtClean="0"/>
              <a:t> </a:t>
            </a:r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international </a:t>
            </a:r>
            <a:r>
              <a:rPr lang="de-DE" dirty="0" err="1" smtClean="0"/>
              <a:t>goals</a:t>
            </a:r>
            <a:r>
              <a:rPr lang="de-DE" dirty="0" smtClean="0"/>
              <a:t> on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biodiversity</a:t>
            </a:r>
            <a:r>
              <a:rPr lang="de-DE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Extension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risk-based</a:t>
            </a:r>
            <a:r>
              <a:rPr lang="de-DE" dirty="0" smtClean="0"/>
              <a:t> due </a:t>
            </a:r>
            <a:r>
              <a:rPr lang="de-DE" dirty="0" err="1" smtClean="0"/>
              <a:t>diligence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 and all </a:t>
            </a:r>
            <a:r>
              <a:rPr lang="de-DE" dirty="0" err="1" smtClean="0"/>
              <a:t>forms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corruption</a:t>
            </a:r>
            <a:r>
              <a:rPr lang="de-DE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de-DE" dirty="0" err="1" smtClean="0"/>
              <a:t>Clarification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due </a:t>
            </a:r>
            <a:r>
              <a:rPr lang="de-DE" dirty="0" err="1" smtClean="0"/>
              <a:t>diligence</a:t>
            </a:r>
            <a:r>
              <a:rPr lang="de-DE" dirty="0" smtClean="0"/>
              <a:t> also </a:t>
            </a:r>
            <a:r>
              <a:rPr lang="de-DE" dirty="0" err="1" smtClean="0"/>
              <a:t>extends</a:t>
            </a:r>
            <a:r>
              <a:rPr lang="de-DE" dirty="0" smtClean="0"/>
              <a:t> </a:t>
            </a:r>
            <a:r>
              <a:rPr lang="de-DE" dirty="0" err="1" smtClean="0"/>
              <a:t>downstream</a:t>
            </a:r>
            <a:r>
              <a:rPr lang="de-DE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protection</a:t>
            </a:r>
            <a:r>
              <a:rPr lang="de-DE" dirty="0" smtClean="0"/>
              <a:t> for at-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609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Global RBC </a:t>
            </a:r>
            <a:r>
              <a:rPr lang="de-AT" dirty="0" err="1" smtClean="0"/>
              <a:t>standards</a:t>
            </a:r>
            <a:r>
              <a:rPr lang="de-AT" dirty="0" smtClean="0"/>
              <a:t> </a:t>
            </a:r>
            <a:r>
              <a:rPr lang="de-AT" dirty="0" err="1" smtClean="0"/>
              <a:t>as</a:t>
            </a:r>
            <a:r>
              <a:rPr lang="de-AT" dirty="0" smtClean="0"/>
              <a:t> a </a:t>
            </a:r>
            <a:r>
              <a:rPr lang="de-AT" dirty="0" err="1" smtClean="0"/>
              <a:t>reference</a:t>
            </a:r>
            <a:r>
              <a:rPr lang="de-AT" dirty="0" smtClean="0"/>
              <a:t> for national </a:t>
            </a:r>
            <a:r>
              <a:rPr lang="de-AT" dirty="0" err="1" smtClean="0"/>
              <a:t>regulations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DE" dirty="0"/>
              <a:t>I</a:t>
            </a:r>
            <a:r>
              <a:rPr lang="de-DE" dirty="0" smtClean="0"/>
              <a:t>nternational RBC </a:t>
            </a:r>
            <a:r>
              <a:rPr lang="de-DE" dirty="0" err="1" smtClean="0"/>
              <a:t>standards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legally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obligations</a:t>
            </a:r>
            <a:r>
              <a:rPr lang="de-DE" dirty="0" smtClean="0"/>
              <a:t> for </a:t>
            </a:r>
            <a:r>
              <a:rPr lang="de-DE" dirty="0" err="1" smtClean="0"/>
              <a:t>enterprises</a:t>
            </a:r>
            <a:r>
              <a:rPr lang="de-DE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de-DE" dirty="0"/>
              <a:t>S</a:t>
            </a:r>
            <a:r>
              <a:rPr lang="de-DE" dirty="0" smtClean="0"/>
              <a:t>tates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regulate</a:t>
            </a:r>
            <a:r>
              <a:rPr lang="de-DE" dirty="0" smtClean="0"/>
              <a:t> RBC in national </a:t>
            </a:r>
            <a:r>
              <a:rPr lang="de-DE" dirty="0" err="1" smtClean="0"/>
              <a:t>laws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regulations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provisions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sanctions</a:t>
            </a:r>
            <a:r>
              <a:rPr lang="de-DE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international </a:t>
            </a:r>
            <a:r>
              <a:rPr lang="de-DE" dirty="0" err="1" smtClean="0"/>
              <a:t>standards</a:t>
            </a:r>
            <a:r>
              <a:rPr lang="de-DE" dirty="0" smtClean="0"/>
              <a:t>: </a:t>
            </a:r>
          </a:p>
          <a:p>
            <a:pPr marL="627063" lvl="1" indent="-2508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coherence</a:t>
            </a:r>
            <a:r>
              <a:rPr lang="de-DE" dirty="0" smtClean="0"/>
              <a:t> </a:t>
            </a:r>
          </a:p>
          <a:p>
            <a:pPr marL="627063" lvl="1" indent="-2508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a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playing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for all </a:t>
            </a:r>
            <a:r>
              <a:rPr lang="de-DE" dirty="0" err="1" smtClean="0"/>
              <a:t>actors</a:t>
            </a:r>
            <a:endParaRPr lang="de-DE" dirty="0" smtClean="0"/>
          </a:p>
          <a:p>
            <a:pPr marL="627063" lvl="1" indent="-2508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enhance</a:t>
            </a:r>
            <a:r>
              <a:rPr lang="de-DE" dirty="0" smtClean="0"/>
              <a:t> </a:t>
            </a:r>
            <a:r>
              <a:rPr lang="de-DE" dirty="0" err="1" smtClean="0"/>
              <a:t>predictability</a:t>
            </a:r>
            <a:r>
              <a:rPr lang="de-DE" dirty="0" smtClean="0"/>
              <a:t> + </a:t>
            </a:r>
            <a:r>
              <a:rPr lang="de-DE" dirty="0" err="1" smtClean="0"/>
              <a:t>transparency</a:t>
            </a:r>
            <a:endParaRPr lang="de-DE" dirty="0" smtClean="0"/>
          </a:p>
          <a:p>
            <a:pPr marL="627063" lvl="1" indent="-250825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 smtClean="0"/>
          </a:p>
          <a:p>
            <a:pPr marL="252000" lvl="1" indent="0"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53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Some </a:t>
            </a:r>
            <a:r>
              <a:rPr lang="de-AT" dirty="0" err="1" smtClean="0"/>
              <a:t>recent</a:t>
            </a:r>
            <a:r>
              <a:rPr lang="de-AT" dirty="0" smtClean="0"/>
              <a:t> </a:t>
            </a:r>
            <a:r>
              <a:rPr lang="de-AT" dirty="0" err="1" smtClean="0"/>
              <a:t>regulatory</a:t>
            </a:r>
            <a:r>
              <a:rPr lang="de-AT" dirty="0" smtClean="0"/>
              <a:t> </a:t>
            </a:r>
            <a:r>
              <a:rPr lang="de-AT" dirty="0" err="1" smtClean="0"/>
              <a:t>activities</a:t>
            </a:r>
            <a:r>
              <a:rPr lang="de-AT" dirty="0" smtClean="0"/>
              <a:t> </a:t>
            </a:r>
            <a:r>
              <a:rPr lang="de-AT" dirty="0" err="1" smtClean="0"/>
              <a:t>regarding</a:t>
            </a:r>
            <a:r>
              <a:rPr lang="de-AT" dirty="0" smtClean="0"/>
              <a:t> RBC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2010 </a:t>
            </a:r>
            <a:r>
              <a:rPr lang="de-DE" i="1" dirty="0" smtClean="0"/>
              <a:t>US </a:t>
            </a:r>
            <a:r>
              <a:rPr lang="de-DE" i="1" dirty="0" err="1" smtClean="0"/>
              <a:t>Dodd</a:t>
            </a:r>
            <a:r>
              <a:rPr lang="de-DE" i="1" dirty="0" smtClean="0"/>
              <a:t>-Frank-Act </a:t>
            </a:r>
          </a:p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          </a:t>
            </a:r>
            <a:r>
              <a:rPr lang="de-DE" i="1" dirty="0" smtClean="0"/>
              <a:t>California </a:t>
            </a:r>
            <a:r>
              <a:rPr lang="de-DE" i="1" dirty="0" err="1" smtClean="0"/>
              <a:t>Transparency</a:t>
            </a:r>
            <a:r>
              <a:rPr lang="de-DE" i="1" dirty="0" smtClean="0"/>
              <a:t> in Supply Chains Act </a:t>
            </a:r>
          </a:p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2015 </a:t>
            </a:r>
            <a:r>
              <a:rPr lang="de-DE" i="1" dirty="0" smtClean="0"/>
              <a:t>UK Modern </a:t>
            </a:r>
            <a:r>
              <a:rPr lang="de-DE" i="1" dirty="0" err="1" smtClean="0"/>
              <a:t>Slavery</a:t>
            </a:r>
            <a:r>
              <a:rPr lang="de-DE" i="1" dirty="0" smtClean="0"/>
              <a:t> Act </a:t>
            </a:r>
          </a:p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2017 </a:t>
            </a:r>
            <a:r>
              <a:rPr lang="de-DE" i="1" dirty="0" smtClean="0"/>
              <a:t>French </a:t>
            </a:r>
            <a:r>
              <a:rPr lang="de-DE" i="1" dirty="0" err="1" smtClean="0"/>
              <a:t>Loi</a:t>
            </a:r>
            <a:r>
              <a:rPr lang="de-DE" i="1" dirty="0" smtClean="0"/>
              <a:t> de </a:t>
            </a:r>
            <a:r>
              <a:rPr lang="de-DE" i="1" dirty="0" err="1" smtClean="0"/>
              <a:t>Vigiliance</a:t>
            </a:r>
            <a:endParaRPr lang="de-DE" i="1" dirty="0" smtClean="0"/>
          </a:p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2021 </a:t>
            </a:r>
            <a:r>
              <a:rPr lang="de-DE" i="1" dirty="0" smtClean="0"/>
              <a:t>US </a:t>
            </a:r>
            <a:r>
              <a:rPr lang="de-DE" i="1" dirty="0" err="1" smtClean="0"/>
              <a:t>Uyghur</a:t>
            </a:r>
            <a:r>
              <a:rPr lang="de-DE" i="1" dirty="0" smtClean="0"/>
              <a:t> </a:t>
            </a:r>
            <a:r>
              <a:rPr lang="de-DE" i="1" dirty="0" err="1" smtClean="0"/>
              <a:t>Forced</a:t>
            </a:r>
            <a:r>
              <a:rPr lang="de-DE" i="1" dirty="0" smtClean="0"/>
              <a:t> Labor </a:t>
            </a:r>
            <a:r>
              <a:rPr lang="de-DE" i="1" dirty="0" err="1" smtClean="0"/>
              <a:t>Prevention</a:t>
            </a:r>
            <a:r>
              <a:rPr lang="de-DE" i="1" dirty="0" smtClean="0"/>
              <a:t> Act </a:t>
            </a:r>
          </a:p>
          <a:p>
            <a:pPr marL="0" indent="0">
              <a:lnSpc>
                <a:spcPct val="100000"/>
              </a:lnSpc>
              <a:spcAft>
                <a:spcPts val="1400"/>
              </a:spcAft>
              <a:buNone/>
            </a:pPr>
            <a:r>
              <a:rPr lang="de-DE" dirty="0" smtClean="0"/>
              <a:t>          </a:t>
            </a:r>
            <a:r>
              <a:rPr lang="de-DE" i="1" dirty="0" smtClean="0"/>
              <a:t>German Supply Chain </a:t>
            </a:r>
            <a:r>
              <a:rPr lang="de-DE" i="1" dirty="0" err="1" smtClean="0"/>
              <a:t>Responsibility</a:t>
            </a:r>
            <a:r>
              <a:rPr lang="de-DE" i="1" dirty="0" smtClean="0"/>
              <a:t> Act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28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DE" dirty="0"/>
              <a:t>EU Corporate </a:t>
            </a:r>
            <a:r>
              <a:rPr lang="de-DE" dirty="0" err="1"/>
              <a:t>Sustainability</a:t>
            </a:r>
            <a:r>
              <a:rPr lang="de-DE" dirty="0"/>
              <a:t> Due Diligence </a:t>
            </a:r>
            <a:r>
              <a:rPr lang="de-DE" dirty="0" err="1"/>
              <a:t>Directive</a:t>
            </a:r>
            <a:r>
              <a:rPr lang="de-DE" dirty="0"/>
              <a:t> (CSDDD)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EC </a:t>
            </a:r>
            <a:r>
              <a:rPr lang="de-DE" dirty="0" err="1" smtClean="0"/>
              <a:t>proposal</a:t>
            </a:r>
            <a:r>
              <a:rPr lang="de-DE" dirty="0" smtClean="0"/>
              <a:t> in early 2022, Council </a:t>
            </a:r>
            <a:r>
              <a:rPr lang="de-DE" dirty="0" err="1" smtClean="0"/>
              <a:t>position</a:t>
            </a:r>
            <a:r>
              <a:rPr lang="de-DE" dirty="0" smtClean="0"/>
              <a:t> in </a:t>
            </a:r>
            <a:r>
              <a:rPr lang="de-DE" dirty="0" err="1" smtClean="0"/>
              <a:t>December</a:t>
            </a:r>
            <a:r>
              <a:rPr lang="de-DE" dirty="0" smtClean="0"/>
              <a:t> 2022, EP </a:t>
            </a:r>
            <a:r>
              <a:rPr lang="de-DE" dirty="0" err="1" smtClean="0"/>
              <a:t>position</a:t>
            </a:r>
            <a:r>
              <a:rPr lang="de-DE" dirty="0" smtClean="0"/>
              <a:t> in June 2023, </a:t>
            </a:r>
            <a:r>
              <a:rPr lang="de-DE" dirty="0" err="1" smtClean="0"/>
              <a:t>Trilogue</a:t>
            </a:r>
            <a:r>
              <a:rPr lang="de-DE" dirty="0" smtClean="0"/>
              <a:t> </a:t>
            </a:r>
            <a:r>
              <a:rPr lang="de-DE" dirty="0" err="1" smtClean="0"/>
              <a:t>aiming</a:t>
            </a:r>
            <a:r>
              <a:rPr lang="de-DE" dirty="0" smtClean="0"/>
              <a:t> for </a:t>
            </a:r>
            <a:r>
              <a:rPr lang="de-DE" dirty="0" err="1" smtClean="0"/>
              <a:t>agreement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2023 </a:t>
            </a:r>
          </a:p>
          <a:p>
            <a:pPr>
              <a:spcAft>
                <a:spcPts val="0"/>
              </a:spcAft>
            </a:pPr>
            <a:r>
              <a:rPr lang="de-DE" b="1" dirty="0" err="1" smtClean="0">
                <a:solidFill>
                  <a:srgbClr val="003D84"/>
                </a:solidFill>
              </a:rPr>
              <a:t>What</a:t>
            </a:r>
            <a:r>
              <a:rPr lang="de-DE" b="1" dirty="0" smtClean="0">
                <a:solidFill>
                  <a:srgbClr val="003D84"/>
                </a:solidFill>
              </a:rPr>
              <a:t> </a:t>
            </a:r>
            <a:r>
              <a:rPr lang="de-DE" b="1" dirty="0" err="1" smtClean="0">
                <a:solidFill>
                  <a:srgbClr val="003D84"/>
                </a:solidFill>
              </a:rPr>
              <a:t>obligations</a:t>
            </a:r>
            <a:r>
              <a:rPr lang="de-DE" b="1" dirty="0" smtClean="0">
                <a:solidFill>
                  <a:srgbClr val="003D84"/>
                </a:solidFill>
              </a:rPr>
              <a:t> </a:t>
            </a:r>
            <a:r>
              <a:rPr lang="de-DE" b="1" dirty="0" err="1" smtClean="0">
                <a:solidFill>
                  <a:srgbClr val="003D84"/>
                </a:solidFill>
              </a:rPr>
              <a:t>for</a:t>
            </a:r>
            <a:r>
              <a:rPr lang="de-DE" b="1" dirty="0" smtClean="0">
                <a:solidFill>
                  <a:srgbClr val="003D84"/>
                </a:solidFill>
              </a:rPr>
              <a:t> </a:t>
            </a:r>
            <a:r>
              <a:rPr lang="de-DE" b="1" dirty="0" err="1" smtClean="0">
                <a:solidFill>
                  <a:srgbClr val="003D84"/>
                </a:solidFill>
              </a:rPr>
              <a:t>companies</a:t>
            </a:r>
            <a:r>
              <a:rPr lang="de-DE" b="1" dirty="0" smtClean="0">
                <a:solidFill>
                  <a:srgbClr val="003D84"/>
                </a:solidFill>
              </a:rPr>
              <a:t>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Corporate </a:t>
            </a:r>
            <a:r>
              <a:rPr lang="de-DE" dirty="0" err="1" smtClean="0"/>
              <a:t>duty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conduct</a:t>
            </a:r>
            <a:r>
              <a:rPr lang="de-DE" dirty="0" smtClean="0"/>
              <a:t> </a:t>
            </a:r>
            <a:r>
              <a:rPr lang="de-DE" dirty="0" err="1" smtClean="0"/>
              <a:t>risk-based</a:t>
            </a:r>
            <a:r>
              <a:rPr lang="de-DE" dirty="0" smtClean="0"/>
              <a:t> due </a:t>
            </a:r>
            <a:r>
              <a:rPr lang="de-DE" dirty="0" err="1" smtClean="0"/>
              <a:t>diligence</a:t>
            </a:r>
            <a:r>
              <a:rPr lang="de-DE" dirty="0" smtClean="0"/>
              <a:t> for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and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/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chains</a:t>
            </a:r>
            <a:r>
              <a:rPr lang="de-DE" dirty="0" smtClean="0"/>
              <a:t> </a:t>
            </a:r>
          </a:p>
          <a:p>
            <a:pPr>
              <a:spcAft>
                <a:spcPts val="0"/>
              </a:spcAft>
            </a:pPr>
            <a:r>
              <a:rPr lang="de-AT" b="1" dirty="0">
                <a:solidFill>
                  <a:srgbClr val="003D84"/>
                </a:solidFill>
              </a:rPr>
              <a:t>Which </a:t>
            </a:r>
            <a:r>
              <a:rPr lang="de-AT" b="1" dirty="0" err="1" smtClean="0">
                <a:solidFill>
                  <a:srgbClr val="003D84"/>
                </a:solidFill>
              </a:rPr>
              <a:t>companies</a:t>
            </a:r>
            <a:r>
              <a:rPr lang="de-AT" b="1" dirty="0" smtClean="0">
                <a:solidFill>
                  <a:srgbClr val="003D84"/>
                </a:solidFill>
              </a:rPr>
              <a:t> </a:t>
            </a:r>
            <a:r>
              <a:rPr lang="de-AT" b="1" dirty="0">
                <a:solidFill>
                  <a:srgbClr val="003D84"/>
                </a:solidFill>
              </a:rPr>
              <a:t>will </a:t>
            </a:r>
            <a:r>
              <a:rPr lang="de-AT" b="1" dirty="0" err="1">
                <a:solidFill>
                  <a:srgbClr val="003D84"/>
                </a:solidFill>
              </a:rPr>
              <a:t>the</a:t>
            </a:r>
            <a:r>
              <a:rPr lang="de-AT" b="1" dirty="0">
                <a:solidFill>
                  <a:srgbClr val="003D84"/>
                </a:solidFill>
              </a:rPr>
              <a:t> </a:t>
            </a:r>
            <a:r>
              <a:rPr lang="de-AT" b="1" dirty="0" smtClean="0">
                <a:solidFill>
                  <a:srgbClr val="003D84"/>
                </a:solidFill>
              </a:rPr>
              <a:t>CSDDD </a:t>
            </a:r>
            <a:r>
              <a:rPr lang="de-AT" b="1" dirty="0" err="1" smtClean="0">
                <a:solidFill>
                  <a:srgbClr val="003D84"/>
                </a:solidFill>
              </a:rPr>
              <a:t>apply</a:t>
            </a:r>
            <a:r>
              <a:rPr lang="de-AT" b="1" dirty="0" smtClean="0">
                <a:solidFill>
                  <a:srgbClr val="003D84"/>
                </a:solidFill>
              </a:rPr>
              <a:t> </a:t>
            </a:r>
            <a:r>
              <a:rPr lang="de-AT" b="1" dirty="0" err="1">
                <a:solidFill>
                  <a:srgbClr val="003D84"/>
                </a:solidFill>
              </a:rPr>
              <a:t>to</a:t>
            </a:r>
            <a:r>
              <a:rPr lang="de-AT" b="1" dirty="0">
                <a:solidFill>
                  <a:srgbClr val="003D84"/>
                </a:solidFill>
              </a:rPr>
              <a:t>?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AT" dirty="0" smtClean="0"/>
              <a:t>EU-</a:t>
            </a:r>
            <a:r>
              <a:rPr lang="de-AT" dirty="0" err="1" smtClean="0"/>
              <a:t>companies</a:t>
            </a:r>
            <a:r>
              <a:rPr lang="de-AT" dirty="0" smtClean="0"/>
              <a:t>: </a:t>
            </a:r>
            <a:r>
              <a:rPr lang="de-AT" dirty="0"/>
              <a:t>500+ </a:t>
            </a:r>
            <a:r>
              <a:rPr lang="de-AT" dirty="0" err="1"/>
              <a:t>employees</a:t>
            </a:r>
            <a:r>
              <a:rPr lang="de-AT" dirty="0"/>
              <a:t>, </a:t>
            </a:r>
            <a:r>
              <a:rPr lang="de-AT" dirty="0" smtClean="0"/>
              <a:t>EUR 150 mill.+ </a:t>
            </a:r>
            <a:r>
              <a:rPr lang="de-AT" dirty="0" err="1" smtClean="0"/>
              <a:t>turnover</a:t>
            </a:r>
            <a:r>
              <a:rPr lang="de-AT" dirty="0" smtClean="0"/>
              <a:t>; 250</a:t>
            </a:r>
            <a:r>
              <a:rPr lang="de-AT" dirty="0"/>
              <a:t>+ </a:t>
            </a:r>
            <a:r>
              <a:rPr lang="de-AT" dirty="0" err="1"/>
              <a:t>employees</a:t>
            </a:r>
            <a:r>
              <a:rPr lang="de-AT" dirty="0"/>
              <a:t>, EUR 40 </a:t>
            </a:r>
            <a:r>
              <a:rPr lang="de-AT" dirty="0" smtClean="0"/>
              <a:t>mill. </a:t>
            </a:r>
            <a:r>
              <a:rPr lang="de-AT" dirty="0" err="1" smtClean="0"/>
              <a:t>turnover</a:t>
            </a:r>
            <a:r>
              <a:rPr lang="de-AT" dirty="0" smtClean="0"/>
              <a:t>, at </a:t>
            </a:r>
            <a:r>
              <a:rPr lang="de-AT" dirty="0"/>
              <a:t>least EUR 20 </a:t>
            </a:r>
            <a:r>
              <a:rPr lang="de-AT" dirty="0" smtClean="0"/>
              <a:t>mill. in high-impact </a:t>
            </a:r>
            <a:r>
              <a:rPr lang="de-AT" dirty="0" err="1"/>
              <a:t>sectors</a:t>
            </a:r>
            <a:r>
              <a:rPr lang="de-AT" dirty="0"/>
              <a:t>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AT" dirty="0" smtClean="0"/>
              <a:t>Non-EU-</a:t>
            </a:r>
            <a:r>
              <a:rPr lang="de-AT" dirty="0" err="1" smtClean="0"/>
              <a:t>companies</a:t>
            </a:r>
            <a:r>
              <a:rPr lang="de-AT" dirty="0" smtClean="0"/>
              <a:t>:  EU </a:t>
            </a:r>
            <a:r>
              <a:rPr lang="de-AT" dirty="0" err="1" smtClean="0"/>
              <a:t>instead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worldwide</a:t>
            </a:r>
            <a:r>
              <a:rPr lang="de-AT" dirty="0" smtClean="0"/>
              <a:t> </a:t>
            </a:r>
            <a:r>
              <a:rPr lang="de-AT" dirty="0" err="1" smtClean="0"/>
              <a:t>turnover</a:t>
            </a:r>
            <a:r>
              <a:rPr lang="de-AT" dirty="0" smtClean="0"/>
              <a:t> </a:t>
            </a:r>
            <a:r>
              <a:rPr lang="de-AT" dirty="0" err="1" smtClean="0"/>
              <a:t>thresholds</a:t>
            </a: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39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 </a:t>
            </a:r>
            <a:r>
              <a:rPr lang="de-DE" dirty="0"/>
              <a:t>EU Corporate </a:t>
            </a:r>
            <a:r>
              <a:rPr lang="de-DE" dirty="0" err="1"/>
              <a:t>Sustainability</a:t>
            </a:r>
            <a:r>
              <a:rPr lang="de-DE" dirty="0"/>
              <a:t> Due Diligence </a:t>
            </a:r>
            <a:r>
              <a:rPr lang="de-DE" dirty="0" err="1"/>
              <a:t>Directive</a:t>
            </a:r>
            <a:r>
              <a:rPr lang="de-DE" dirty="0"/>
              <a:t> (CSDDD)</a:t>
            </a:r>
            <a:br>
              <a:rPr lang="de-DE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e-AT" b="1" dirty="0" err="1" smtClean="0">
                <a:solidFill>
                  <a:srgbClr val="002060"/>
                </a:solidFill>
              </a:rPr>
              <a:t>Phased</a:t>
            </a:r>
            <a:r>
              <a:rPr lang="de-AT" b="1" dirty="0" smtClean="0">
                <a:solidFill>
                  <a:srgbClr val="002060"/>
                </a:solidFill>
              </a:rPr>
              <a:t> </a:t>
            </a:r>
            <a:r>
              <a:rPr lang="de-AT" b="1" dirty="0" err="1" smtClean="0">
                <a:solidFill>
                  <a:srgbClr val="002060"/>
                </a:solidFill>
              </a:rPr>
              <a:t>application</a:t>
            </a:r>
            <a:r>
              <a:rPr lang="de-AT" dirty="0" smtClean="0">
                <a:solidFill>
                  <a:srgbClr val="002060"/>
                </a:solidFill>
              </a:rPr>
              <a:t>: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AT" dirty="0" smtClean="0"/>
              <a:t>3 </a:t>
            </a:r>
            <a:r>
              <a:rPr lang="de-AT" dirty="0" err="1" smtClean="0"/>
              <a:t>years</a:t>
            </a:r>
            <a:r>
              <a:rPr lang="de-AT" dirty="0" smtClean="0"/>
              <a:t> after </a:t>
            </a:r>
            <a:r>
              <a:rPr lang="de-AT" dirty="0" err="1" smtClean="0"/>
              <a:t>entry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force</a:t>
            </a:r>
            <a:r>
              <a:rPr lang="de-AT" dirty="0" smtClean="0"/>
              <a:t> for </a:t>
            </a:r>
            <a:r>
              <a:rPr lang="de-AT" dirty="0" err="1" smtClean="0"/>
              <a:t>companies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+1.000 </a:t>
            </a:r>
            <a:r>
              <a:rPr lang="de-AT" dirty="0" err="1" smtClean="0"/>
              <a:t>employees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worldwide</a:t>
            </a:r>
            <a:r>
              <a:rPr lang="de-AT" dirty="0" smtClean="0"/>
              <a:t> </a:t>
            </a:r>
            <a:r>
              <a:rPr lang="de-AT" dirty="0" err="1" smtClean="0"/>
              <a:t>net</a:t>
            </a:r>
            <a:r>
              <a:rPr lang="de-AT" dirty="0" smtClean="0"/>
              <a:t> </a:t>
            </a:r>
            <a:r>
              <a:rPr lang="de-AT" dirty="0" err="1" smtClean="0"/>
              <a:t>turnover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EUR 300+ </a:t>
            </a:r>
            <a:r>
              <a:rPr lang="de-AT" dirty="0" err="1" smtClean="0"/>
              <a:t>million</a:t>
            </a:r>
            <a:endParaRPr lang="de-AT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smtClean="0"/>
              <a:t>1/2 </a:t>
            </a:r>
            <a:r>
              <a:rPr lang="de-AT" dirty="0" err="1" smtClean="0"/>
              <a:t>years</a:t>
            </a:r>
            <a:r>
              <a:rPr lang="de-AT" dirty="0" smtClean="0"/>
              <a:t> </a:t>
            </a:r>
            <a:r>
              <a:rPr lang="de-AT" dirty="0" err="1" smtClean="0"/>
              <a:t>later</a:t>
            </a:r>
            <a:r>
              <a:rPr lang="de-AT" dirty="0" smtClean="0"/>
              <a:t> for </a:t>
            </a:r>
            <a:r>
              <a:rPr lang="de-AT" dirty="0" err="1" smtClean="0"/>
              <a:t>smaller</a:t>
            </a:r>
            <a:r>
              <a:rPr lang="de-AT" dirty="0" smtClean="0"/>
              <a:t> </a:t>
            </a:r>
            <a:r>
              <a:rPr lang="de-AT" smtClean="0"/>
              <a:t>companies</a:t>
            </a:r>
            <a:endParaRPr lang="de-AT" dirty="0"/>
          </a:p>
          <a:p>
            <a:pPr>
              <a:spcAft>
                <a:spcPts val="0"/>
              </a:spcAft>
            </a:pPr>
            <a:r>
              <a:rPr lang="de-AT" b="1" dirty="0" err="1" smtClean="0">
                <a:solidFill>
                  <a:srgbClr val="003D84"/>
                </a:solidFill>
              </a:rPr>
              <a:t>How</a:t>
            </a:r>
            <a:r>
              <a:rPr lang="de-AT" b="1" dirty="0" smtClean="0">
                <a:solidFill>
                  <a:srgbClr val="003D84"/>
                </a:solidFill>
              </a:rPr>
              <a:t> will the new </a:t>
            </a:r>
            <a:r>
              <a:rPr lang="de-AT" b="1" dirty="0" err="1" smtClean="0">
                <a:solidFill>
                  <a:srgbClr val="003D84"/>
                </a:solidFill>
              </a:rPr>
              <a:t>rules</a:t>
            </a:r>
            <a:r>
              <a:rPr lang="de-AT" b="1" dirty="0" smtClean="0">
                <a:solidFill>
                  <a:srgbClr val="003D84"/>
                </a:solidFill>
              </a:rPr>
              <a:t> will </a:t>
            </a:r>
            <a:r>
              <a:rPr lang="de-AT" b="1" dirty="0" err="1" smtClean="0">
                <a:solidFill>
                  <a:srgbClr val="003D84"/>
                </a:solidFill>
              </a:rPr>
              <a:t>be</a:t>
            </a:r>
            <a:r>
              <a:rPr lang="de-AT" b="1" dirty="0" smtClean="0">
                <a:solidFill>
                  <a:srgbClr val="003D84"/>
                </a:solidFill>
              </a:rPr>
              <a:t> </a:t>
            </a:r>
            <a:r>
              <a:rPr lang="de-AT" b="1" dirty="0" err="1" smtClean="0">
                <a:solidFill>
                  <a:srgbClr val="003D84"/>
                </a:solidFill>
              </a:rPr>
              <a:t>enforced</a:t>
            </a:r>
            <a:r>
              <a:rPr lang="de-AT" b="1" dirty="0" smtClean="0">
                <a:solidFill>
                  <a:srgbClr val="003D84"/>
                </a:solidFill>
              </a:rPr>
              <a:t>?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AT" dirty="0"/>
              <a:t>A</a:t>
            </a:r>
            <a:r>
              <a:rPr lang="de-AT" dirty="0" smtClean="0"/>
              <a:t>dministrative </a:t>
            </a:r>
            <a:r>
              <a:rPr lang="de-AT" dirty="0" err="1" smtClean="0"/>
              <a:t>supervision</a:t>
            </a:r>
            <a:endParaRPr lang="de-AT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err="1" smtClean="0"/>
              <a:t>Civil</a:t>
            </a:r>
            <a:r>
              <a:rPr lang="de-AT" dirty="0" smtClean="0"/>
              <a:t> </a:t>
            </a:r>
            <a:r>
              <a:rPr lang="de-AT" dirty="0" err="1" smtClean="0"/>
              <a:t>liability</a:t>
            </a:r>
            <a:r>
              <a:rPr lang="de-AT" dirty="0" smtClean="0"/>
              <a:t>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AT" b="1" dirty="0" smtClean="0">
                <a:solidFill>
                  <a:srgbClr val="003D84"/>
                </a:solidFill>
              </a:rPr>
              <a:t>Major open </a:t>
            </a:r>
            <a:r>
              <a:rPr lang="de-AT" b="1" dirty="0" err="1" smtClean="0">
                <a:solidFill>
                  <a:srgbClr val="003D84"/>
                </a:solidFill>
              </a:rPr>
              <a:t>issues</a:t>
            </a:r>
            <a:r>
              <a:rPr lang="de-AT" b="1" dirty="0" smtClean="0">
                <a:solidFill>
                  <a:srgbClr val="003D84"/>
                </a:solidFill>
              </a:rPr>
              <a:t>: </a:t>
            </a:r>
            <a:endParaRPr lang="de-AT" b="1" dirty="0">
              <a:solidFill>
                <a:srgbClr val="003D84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AT" dirty="0" err="1"/>
              <a:t>Scope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application</a:t>
            </a:r>
            <a:r>
              <a:rPr lang="de-AT" dirty="0" smtClean="0"/>
              <a:t>, ‚</a:t>
            </a:r>
            <a:r>
              <a:rPr lang="de-AT" dirty="0" err="1" smtClean="0"/>
              <a:t>value</a:t>
            </a:r>
            <a:r>
              <a:rPr lang="de-AT" dirty="0" smtClean="0"/>
              <a:t> </a:t>
            </a:r>
            <a:r>
              <a:rPr lang="de-AT" dirty="0" err="1" smtClean="0"/>
              <a:t>chain</a:t>
            </a:r>
            <a:r>
              <a:rPr lang="de-AT" dirty="0" smtClean="0"/>
              <a:t>‘ </a:t>
            </a:r>
            <a:r>
              <a:rPr lang="de-AT" dirty="0"/>
              <a:t>vs. </a:t>
            </a:r>
            <a:r>
              <a:rPr lang="de-AT" dirty="0" smtClean="0"/>
              <a:t>‚</a:t>
            </a:r>
            <a:r>
              <a:rPr lang="de-AT" dirty="0" err="1" smtClean="0"/>
              <a:t>chain</a:t>
            </a:r>
            <a:r>
              <a:rPr lang="de-AT" dirty="0" smtClean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activities</a:t>
            </a:r>
            <a:r>
              <a:rPr lang="de-AT" dirty="0" smtClean="0"/>
              <a:t>‘, </a:t>
            </a:r>
            <a:r>
              <a:rPr lang="de-AT" dirty="0" err="1" smtClean="0"/>
              <a:t>adressing</a:t>
            </a:r>
            <a:r>
              <a:rPr lang="de-AT" dirty="0" smtClean="0"/>
              <a:t> </a:t>
            </a:r>
            <a:r>
              <a:rPr lang="de-AT" dirty="0" err="1"/>
              <a:t>climate</a:t>
            </a:r>
            <a:r>
              <a:rPr lang="de-AT" dirty="0"/>
              <a:t> </a:t>
            </a:r>
            <a:r>
              <a:rPr lang="de-AT" dirty="0" err="1" smtClean="0"/>
              <a:t>change</a:t>
            </a:r>
            <a:r>
              <a:rPr lang="de-AT" dirty="0" smtClean="0"/>
              <a:t>, </a:t>
            </a:r>
            <a:r>
              <a:rPr lang="de-AT" dirty="0" err="1" smtClean="0"/>
              <a:t>sanctions</a:t>
            </a:r>
            <a:r>
              <a:rPr lang="de-AT" dirty="0" smtClean="0"/>
              <a:t>, </a:t>
            </a:r>
            <a:r>
              <a:rPr lang="de-AT" dirty="0" err="1" smtClean="0"/>
              <a:t>burden</a:t>
            </a:r>
            <a:r>
              <a:rPr lang="de-AT" dirty="0" smtClean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proof</a:t>
            </a:r>
            <a:r>
              <a:rPr lang="de-AT" dirty="0" smtClean="0"/>
              <a:t>, </a:t>
            </a:r>
            <a:r>
              <a:rPr lang="de-AT" dirty="0" err="1" smtClean="0"/>
              <a:t>extent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civil</a:t>
            </a:r>
            <a:r>
              <a:rPr lang="de-AT" dirty="0" smtClean="0"/>
              <a:t> </a:t>
            </a:r>
            <a:r>
              <a:rPr lang="de-AT" dirty="0" err="1"/>
              <a:t>liability</a:t>
            </a:r>
            <a:r>
              <a:rPr lang="de-AT" dirty="0"/>
              <a:t> </a:t>
            </a:r>
          </a:p>
          <a:p>
            <a:endParaRPr lang="de-AT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1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Conclusion: Some Take </a:t>
            </a:r>
            <a:r>
              <a:rPr lang="de-AT" dirty="0" err="1" smtClean="0"/>
              <a:t>Aways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1" y="1623600"/>
            <a:ext cx="7978775" cy="322760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err="1" smtClean="0"/>
              <a:t>Significant</a:t>
            </a:r>
            <a:r>
              <a:rPr lang="de-AT" dirty="0" smtClean="0"/>
              <a:t> </a:t>
            </a:r>
            <a:r>
              <a:rPr lang="de-AT" dirty="0" err="1" smtClean="0"/>
              <a:t>increase</a:t>
            </a:r>
            <a:r>
              <a:rPr lang="de-AT" dirty="0" smtClean="0"/>
              <a:t> in </a:t>
            </a:r>
            <a:r>
              <a:rPr lang="de-AT" dirty="0" err="1" smtClean="0"/>
              <a:t>cross-border</a:t>
            </a:r>
            <a:r>
              <a:rPr lang="de-AT" dirty="0" smtClean="0"/>
              <a:t> </a:t>
            </a:r>
            <a:r>
              <a:rPr lang="de-AT" dirty="0" err="1" smtClean="0"/>
              <a:t>investment</a:t>
            </a:r>
            <a:r>
              <a:rPr lang="de-AT" dirty="0" smtClean="0"/>
              <a:t> </a:t>
            </a:r>
            <a:r>
              <a:rPr lang="de-AT" dirty="0" err="1" smtClean="0"/>
              <a:t>flows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r>
              <a:rPr lang="de-AT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How </a:t>
            </a:r>
            <a:r>
              <a:rPr lang="de-AT" dirty="0" err="1" smtClean="0"/>
              <a:t>to</a:t>
            </a:r>
            <a:r>
              <a:rPr lang="de-AT" dirty="0" smtClean="0"/>
              <a:t> deal </a:t>
            </a:r>
            <a:r>
              <a:rPr lang="de-AT" dirty="0" err="1" smtClean="0"/>
              <a:t>with</a:t>
            </a:r>
            <a:r>
              <a:rPr lang="de-AT" dirty="0" smtClean="0"/>
              <a:t> potential </a:t>
            </a:r>
            <a:r>
              <a:rPr lang="de-AT" dirty="0" err="1" smtClean="0"/>
              <a:t>adverse</a:t>
            </a:r>
            <a:r>
              <a:rPr lang="de-AT" dirty="0" smtClean="0"/>
              <a:t> </a:t>
            </a:r>
            <a:r>
              <a:rPr lang="de-AT" dirty="0" err="1" smtClean="0"/>
              <a:t>impacts</a:t>
            </a:r>
            <a:r>
              <a:rPr lang="de-AT" dirty="0" smtClean="0"/>
              <a:t> </a:t>
            </a:r>
            <a:r>
              <a:rPr lang="de-AT" dirty="0" err="1" smtClean="0"/>
              <a:t>remains</a:t>
            </a:r>
            <a:r>
              <a:rPr lang="de-AT" dirty="0" smtClean="0"/>
              <a:t> urgent </a:t>
            </a:r>
            <a:r>
              <a:rPr lang="de-AT" dirty="0" err="1" smtClean="0"/>
              <a:t>issue</a:t>
            </a:r>
            <a:r>
              <a:rPr lang="de-AT" dirty="0" smtClean="0"/>
              <a:t>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RBC is </a:t>
            </a:r>
            <a:r>
              <a:rPr lang="de-AT" dirty="0" err="1" smtClean="0"/>
              <a:t>here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stay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becoming</a:t>
            </a:r>
            <a:r>
              <a:rPr lang="de-AT" dirty="0" smtClean="0"/>
              <a:t> an </a:t>
            </a:r>
            <a:r>
              <a:rPr lang="de-AT" dirty="0" err="1" smtClean="0"/>
              <a:t>important</a:t>
            </a:r>
            <a:r>
              <a:rPr lang="de-AT" dirty="0" smtClean="0"/>
              <a:t> </a:t>
            </a:r>
            <a:r>
              <a:rPr lang="de-AT" dirty="0" err="1" smtClean="0"/>
              <a:t>factor</a:t>
            </a:r>
            <a:r>
              <a:rPr lang="de-AT" dirty="0" smtClean="0"/>
              <a:t> for </a:t>
            </a:r>
            <a:r>
              <a:rPr lang="de-AT" dirty="0" err="1" smtClean="0"/>
              <a:t>attracting</a:t>
            </a:r>
            <a:r>
              <a:rPr lang="de-AT" dirty="0" smtClean="0"/>
              <a:t> </a:t>
            </a:r>
            <a:r>
              <a:rPr lang="de-AT" dirty="0" err="1" smtClean="0"/>
              <a:t>financing</a:t>
            </a:r>
            <a:r>
              <a:rPr lang="de-AT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More RBC </a:t>
            </a:r>
            <a:r>
              <a:rPr lang="de-AT" dirty="0" err="1" smtClean="0"/>
              <a:t>regulations</a:t>
            </a:r>
            <a:r>
              <a:rPr lang="de-AT" dirty="0" smtClean="0"/>
              <a:t>, </a:t>
            </a:r>
            <a:r>
              <a:rPr lang="de-AT" dirty="0" err="1" smtClean="0"/>
              <a:t>effecting</a:t>
            </a:r>
            <a:r>
              <a:rPr lang="de-AT" dirty="0" smtClean="0"/>
              <a:t>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enterprises</a:t>
            </a:r>
            <a:r>
              <a:rPr lang="de-AT" dirty="0" smtClean="0"/>
              <a:t>,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about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adopted</a:t>
            </a:r>
            <a:r>
              <a:rPr lang="de-AT" dirty="0"/>
              <a:t>. </a:t>
            </a:r>
            <a:endParaRPr lang="de-AT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The EU </a:t>
            </a:r>
            <a:r>
              <a:rPr lang="de-AT" dirty="0"/>
              <a:t>CSDDD </a:t>
            </a:r>
            <a:r>
              <a:rPr lang="de-AT" dirty="0" err="1" smtClean="0"/>
              <a:t>has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potential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become</a:t>
            </a:r>
            <a:r>
              <a:rPr lang="de-AT" dirty="0" smtClean="0"/>
              <a:t> a </a:t>
            </a:r>
            <a:r>
              <a:rPr lang="de-AT" dirty="0" err="1" smtClean="0"/>
              <a:t>game</a:t>
            </a:r>
            <a:r>
              <a:rPr lang="de-AT" dirty="0" smtClean="0"/>
              <a:t> </a:t>
            </a:r>
            <a:r>
              <a:rPr lang="de-AT" dirty="0" err="1" smtClean="0"/>
              <a:t>changer</a:t>
            </a:r>
            <a:r>
              <a:rPr lang="de-AT" dirty="0" smtClean="0"/>
              <a:t>. </a:t>
            </a:r>
            <a:endParaRPr lang="de-AT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The OECD GL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most</a:t>
            </a:r>
            <a:r>
              <a:rPr lang="de-AT" dirty="0" smtClean="0"/>
              <a:t> </a:t>
            </a:r>
            <a:r>
              <a:rPr lang="de-AT" dirty="0" err="1" smtClean="0"/>
              <a:t>important</a:t>
            </a:r>
            <a:r>
              <a:rPr lang="de-AT" dirty="0" smtClean="0"/>
              <a:t> international RBC </a:t>
            </a:r>
            <a:r>
              <a:rPr lang="de-AT" dirty="0" err="1" smtClean="0"/>
              <a:t>instrument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contribute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coherence</a:t>
            </a:r>
            <a:r>
              <a:rPr lang="de-AT" dirty="0" smtClean="0"/>
              <a:t>, </a:t>
            </a:r>
            <a:r>
              <a:rPr lang="de-AT" dirty="0" err="1" smtClean="0"/>
              <a:t>level</a:t>
            </a:r>
            <a:r>
              <a:rPr lang="de-AT" dirty="0" smtClean="0"/>
              <a:t> </a:t>
            </a:r>
            <a:r>
              <a:rPr lang="de-AT" dirty="0" err="1" smtClean="0"/>
              <a:t>playing</a:t>
            </a:r>
            <a:r>
              <a:rPr lang="de-AT" dirty="0" smtClean="0"/>
              <a:t> </a:t>
            </a:r>
            <a:r>
              <a:rPr lang="de-AT" dirty="0" err="1" smtClean="0"/>
              <a:t>field</a:t>
            </a:r>
            <a:r>
              <a:rPr lang="de-AT" dirty="0" smtClean="0"/>
              <a:t>, </a:t>
            </a:r>
            <a:r>
              <a:rPr lang="de-AT" dirty="0" err="1" smtClean="0"/>
              <a:t>predictability</a:t>
            </a:r>
            <a:r>
              <a:rPr lang="de-AT" dirty="0" smtClean="0"/>
              <a:t>, </a:t>
            </a:r>
            <a:r>
              <a:rPr lang="de-AT" dirty="0" err="1" smtClean="0"/>
              <a:t>transparency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reduced</a:t>
            </a:r>
            <a:r>
              <a:rPr lang="de-AT" dirty="0" smtClean="0"/>
              <a:t> </a:t>
            </a:r>
            <a:r>
              <a:rPr lang="de-AT" dirty="0" err="1" smtClean="0"/>
              <a:t>implementation</a:t>
            </a:r>
            <a:r>
              <a:rPr lang="de-AT" dirty="0" smtClean="0"/>
              <a:t> </a:t>
            </a:r>
            <a:r>
              <a:rPr lang="de-AT" dirty="0" err="1" smtClean="0"/>
              <a:t>costs</a:t>
            </a:r>
            <a:r>
              <a:rPr lang="de-AT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err="1" smtClean="0"/>
              <a:t>Governments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academia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dirty="0" err="1" smtClean="0"/>
              <a:t>key</a:t>
            </a:r>
            <a:r>
              <a:rPr lang="de-AT" dirty="0" smtClean="0"/>
              <a:t> </a:t>
            </a:r>
            <a:r>
              <a:rPr lang="de-AT" dirty="0" err="1" smtClean="0"/>
              <a:t>roles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play</a:t>
            </a:r>
            <a:r>
              <a:rPr lang="de-AT" dirty="0" smtClean="0"/>
              <a:t> in </a:t>
            </a:r>
            <a:r>
              <a:rPr lang="de-AT" dirty="0" err="1" smtClean="0"/>
              <a:t>supporting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effective</a:t>
            </a:r>
            <a:r>
              <a:rPr lang="de-AT" dirty="0" smtClean="0"/>
              <a:t> </a:t>
            </a:r>
            <a:r>
              <a:rPr lang="de-AT" dirty="0" err="1" smtClean="0"/>
              <a:t>implementation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RBC.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39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Thank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b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I am happy </a:t>
            </a: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take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de-A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z="2400" b="1" dirty="0" err="1" smtClean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r>
              <a:rPr lang="de-AT" sz="2400" b="1" dirty="0" smtClean="0">
                <a:solidFill>
                  <a:srgbClr val="0070C0"/>
                </a:solidFill>
              </a:rPr>
              <a:t>.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Irene Janisch</a:t>
            </a:r>
          </a:p>
          <a:p>
            <a:r>
              <a:rPr lang="de-DE" dirty="0" smtClean="0">
                <a:hlinkClick r:id="rId2"/>
              </a:rPr>
              <a:t>Federal </a:t>
            </a:r>
            <a:r>
              <a:rPr lang="de-DE" dirty="0" err="1" smtClean="0">
                <a:hlinkClick r:id="rId2"/>
              </a:rPr>
              <a:t>Ministry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>
                <a:hlinkClick r:id="rId2"/>
              </a:rPr>
              <a:t>for</a:t>
            </a:r>
            <a:r>
              <a:rPr lang="de-DE" dirty="0" smtClean="0">
                <a:hlinkClick r:id="rId2"/>
              </a:rPr>
              <a:t> Labour and Economy</a:t>
            </a:r>
          </a:p>
          <a:p>
            <a:r>
              <a:rPr lang="de-DE" dirty="0" smtClean="0">
                <a:hlinkClick r:id="rId2"/>
              </a:rPr>
              <a:t>Irene.Janisch@bmaw.gv.at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1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Overview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543133"/>
            <a:ext cx="7978775" cy="2983325"/>
          </a:xfrm>
        </p:spPr>
        <p:txBody>
          <a:bodyPr/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Introduction: The OECD Guidelines for MNEs for </a:t>
            </a:r>
            <a:r>
              <a:rPr lang="de-AT" sz="1600" b="1" dirty="0" smtClean="0"/>
              <a:t>RBC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Why </a:t>
            </a:r>
            <a:r>
              <a:rPr lang="de-AT" sz="1600" b="1" dirty="0" smtClean="0"/>
              <a:t>international </a:t>
            </a:r>
            <a:r>
              <a:rPr lang="de-AT" sz="1600" b="1" dirty="0" err="1" smtClean="0"/>
              <a:t>investment</a:t>
            </a:r>
            <a:r>
              <a:rPr lang="de-AT" sz="1600" b="1" dirty="0" smtClean="0"/>
              <a:t> </a:t>
            </a:r>
            <a:r>
              <a:rPr lang="de-AT" sz="1600" b="1" dirty="0" err="1"/>
              <a:t>and</a:t>
            </a:r>
            <a:r>
              <a:rPr lang="de-AT" sz="1600" b="1" dirty="0"/>
              <a:t> </a:t>
            </a:r>
            <a:r>
              <a:rPr lang="de-AT" sz="1600" b="1" dirty="0" err="1" smtClean="0"/>
              <a:t>trade</a:t>
            </a:r>
            <a:r>
              <a:rPr lang="de-AT" sz="1600" b="1" dirty="0"/>
              <a:t>? </a:t>
            </a:r>
            <a:endParaRPr lang="de-AT" sz="1600" b="1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How </a:t>
            </a:r>
            <a:r>
              <a:rPr lang="de-AT" sz="1600" b="1" dirty="0" err="1"/>
              <a:t>to</a:t>
            </a:r>
            <a:r>
              <a:rPr lang="de-AT" sz="1600" b="1" dirty="0"/>
              <a:t> deal </a:t>
            </a:r>
            <a:r>
              <a:rPr lang="de-AT" sz="1600" b="1" dirty="0" err="1"/>
              <a:t>with</a:t>
            </a:r>
            <a:r>
              <a:rPr lang="de-AT" sz="1600" b="1" dirty="0"/>
              <a:t> </a:t>
            </a:r>
            <a:r>
              <a:rPr lang="de-AT" sz="1600" b="1" dirty="0" err="1"/>
              <a:t>adverse</a:t>
            </a:r>
            <a:r>
              <a:rPr lang="de-AT" sz="1600" b="1" dirty="0"/>
              <a:t> </a:t>
            </a:r>
            <a:r>
              <a:rPr lang="de-AT" sz="1600" b="1" dirty="0" err="1"/>
              <a:t>effects</a:t>
            </a:r>
            <a:r>
              <a:rPr lang="de-AT" sz="1600" b="1" dirty="0"/>
              <a:t> </a:t>
            </a:r>
            <a:r>
              <a:rPr lang="de-AT" sz="1600" b="1" dirty="0" err="1"/>
              <a:t>of</a:t>
            </a:r>
            <a:r>
              <a:rPr lang="de-AT" sz="1600" b="1" dirty="0"/>
              <a:t> </a:t>
            </a:r>
            <a:r>
              <a:rPr lang="de-AT" sz="1600" b="1" dirty="0" err="1"/>
              <a:t>business</a:t>
            </a:r>
            <a:r>
              <a:rPr lang="de-AT" sz="1600" b="1" dirty="0"/>
              <a:t> </a:t>
            </a:r>
            <a:r>
              <a:rPr lang="de-AT" sz="1600" b="1" dirty="0" err="1"/>
              <a:t>activities</a:t>
            </a:r>
            <a:r>
              <a:rPr lang="de-AT" sz="1600" b="1" dirty="0"/>
              <a:t>? </a:t>
            </a:r>
            <a:endParaRPr lang="de-AT" sz="1600" b="1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First </a:t>
            </a:r>
            <a:r>
              <a:rPr lang="de-AT" sz="1600" b="1" dirty="0" err="1"/>
              <a:t>Steps</a:t>
            </a:r>
            <a:r>
              <a:rPr lang="de-AT" sz="1600" b="1" dirty="0"/>
              <a:t> – </a:t>
            </a:r>
            <a:r>
              <a:rPr lang="de-AT" sz="1600" b="1" dirty="0" smtClean="0"/>
              <a:t>The </a:t>
            </a:r>
            <a:r>
              <a:rPr lang="de-AT" sz="1600" b="1" dirty="0" err="1" smtClean="0"/>
              <a:t>development</a:t>
            </a:r>
            <a:r>
              <a:rPr lang="de-AT" sz="1600" b="1" dirty="0" smtClean="0"/>
              <a:t> </a:t>
            </a:r>
            <a:r>
              <a:rPr lang="de-AT" sz="1600" b="1" dirty="0" err="1"/>
              <a:t>of</a:t>
            </a:r>
            <a:r>
              <a:rPr lang="de-AT" sz="1600" b="1" dirty="0"/>
              <a:t> RBC </a:t>
            </a:r>
            <a:r>
              <a:rPr lang="de-AT" sz="1600" b="1" dirty="0" err="1" smtClean="0"/>
              <a:t>standards</a:t>
            </a:r>
            <a:r>
              <a:rPr lang="de-AT" sz="1600" b="1" dirty="0" smtClean="0"/>
              <a:t> </a:t>
            </a:r>
            <a:r>
              <a:rPr lang="de-AT" sz="1600" b="1" dirty="0"/>
              <a:t>in </a:t>
            </a:r>
            <a:r>
              <a:rPr lang="de-AT" sz="1600" b="1" dirty="0" err="1"/>
              <a:t>the</a:t>
            </a:r>
            <a:r>
              <a:rPr lang="de-AT" sz="1600" b="1" dirty="0"/>
              <a:t> </a:t>
            </a:r>
            <a:r>
              <a:rPr lang="de-AT" sz="1600" b="1" dirty="0" smtClean="0"/>
              <a:t>1970s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Differences </a:t>
            </a:r>
            <a:r>
              <a:rPr lang="de-AT" sz="1600" b="1" dirty="0" err="1"/>
              <a:t>between</a:t>
            </a:r>
            <a:r>
              <a:rPr lang="de-AT" sz="1600" b="1" dirty="0"/>
              <a:t> </a:t>
            </a:r>
            <a:r>
              <a:rPr lang="de-AT" sz="1600" b="1" dirty="0" err="1"/>
              <a:t>the</a:t>
            </a:r>
            <a:r>
              <a:rPr lang="de-AT" sz="1600" b="1" dirty="0"/>
              <a:t> </a:t>
            </a:r>
            <a:r>
              <a:rPr lang="de-AT" sz="1600" b="1" dirty="0" smtClean="0"/>
              <a:t>OECD, ILO </a:t>
            </a:r>
            <a:r>
              <a:rPr lang="de-AT" sz="1600" b="1" dirty="0" err="1" smtClean="0"/>
              <a:t>and</a:t>
            </a:r>
            <a:r>
              <a:rPr lang="de-AT" sz="1600" b="1" dirty="0" smtClean="0"/>
              <a:t> UNCTAD </a:t>
            </a:r>
            <a:r>
              <a:rPr lang="de-AT" sz="1600" b="1" dirty="0" err="1" smtClean="0"/>
              <a:t>approach</a:t>
            </a:r>
            <a:endParaRPr lang="de-AT" sz="1600" b="1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Evolution </a:t>
            </a:r>
            <a:r>
              <a:rPr lang="de-AT" sz="1600" b="1" dirty="0" err="1"/>
              <a:t>of</a:t>
            </a:r>
            <a:r>
              <a:rPr lang="de-AT" sz="1600" b="1" dirty="0"/>
              <a:t> </a:t>
            </a:r>
            <a:r>
              <a:rPr lang="de-AT" sz="1600" b="1" dirty="0" err="1"/>
              <a:t>the</a:t>
            </a:r>
            <a:r>
              <a:rPr lang="de-AT" sz="1600" b="1" dirty="0"/>
              <a:t> modern </a:t>
            </a:r>
            <a:r>
              <a:rPr lang="de-AT" sz="1600" b="1" dirty="0" err="1"/>
              <a:t>approach</a:t>
            </a:r>
            <a:r>
              <a:rPr lang="de-AT" sz="1600" b="1" dirty="0"/>
              <a:t> </a:t>
            </a:r>
            <a:r>
              <a:rPr lang="de-AT" sz="1600" b="1" dirty="0" err="1"/>
              <a:t>to</a:t>
            </a:r>
            <a:r>
              <a:rPr lang="de-AT" sz="1600" b="1" dirty="0"/>
              <a:t> RBC </a:t>
            </a:r>
            <a:r>
              <a:rPr lang="de-AT" sz="1600" b="1" dirty="0" err="1"/>
              <a:t>since</a:t>
            </a:r>
            <a:r>
              <a:rPr lang="de-AT" sz="1600" b="1" dirty="0"/>
              <a:t> </a:t>
            </a:r>
            <a:r>
              <a:rPr lang="de-AT" sz="1600" b="1" dirty="0" smtClean="0"/>
              <a:t>2000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The 2023 </a:t>
            </a:r>
            <a:r>
              <a:rPr lang="de-AT" sz="1600" b="1" dirty="0" smtClean="0"/>
              <a:t>update </a:t>
            </a:r>
            <a:r>
              <a:rPr lang="de-AT" sz="1600" b="1" dirty="0" err="1"/>
              <a:t>of</a:t>
            </a:r>
            <a:r>
              <a:rPr lang="de-AT" sz="1600" b="1" dirty="0"/>
              <a:t> </a:t>
            </a:r>
            <a:r>
              <a:rPr lang="de-AT" sz="1600" b="1" dirty="0" err="1"/>
              <a:t>the</a:t>
            </a:r>
            <a:r>
              <a:rPr lang="de-AT" sz="1600" b="1" dirty="0"/>
              <a:t> OECD </a:t>
            </a:r>
            <a:r>
              <a:rPr lang="de-AT" sz="1600" b="1" dirty="0" smtClean="0"/>
              <a:t>GL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Global RBC </a:t>
            </a:r>
            <a:r>
              <a:rPr lang="de-AT" sz="1600" b="1" dirty="0" err="1"/>
              <a:t>standards</a:t>
            </a:r>
            <a:r>
              <a:rPr lang="de-AT" sz="1600" b="1" dirty="0"/>
              <a:t> </a:t>
            </a:r>
            <a:r>
              <a:rPr lang="de-AT" sz="1600" b="1" dirty="0" err="1"/>
              <a:t>as</a:t>
            </a:r>
            <a:r>
              <a:rPr lang="de-AT" sz="1600" b="1" dirty="0"/>
              <a:t> a </a:t>
            </a:r>
            <a:r>
              <a:rPr lang="de-AT" sz="1600" b="1" dirty="0" err="1"/>
              <a:t>reference</a:t>
            </a:r>
            <a:r>
              <a:rPr lang="de-AT" sz="1600" b="1" dirty="0"/>
              <a:t> for national </a:t>
            </a:r>
            <a:r>
              <a:rPr lang="de-AT" sz="1600" b="1" dirty="0" err="1" smtClean="0"/>
              <a:t>regulations</a:t>
            </a:r>
            <a:endParaRPr lang="de-AT" sz="1600" b="1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Some </a:t>
            </a:r>
            <a:r>
              <a:rPr lang="de-AT" sz="1600" b="1" dirty="0" err="1"/>
              <a:t>recent</a:t>
            </a:r>
            <a:r>
              <a:rPr lang="de-AT" sz="1600" b="1" dirty="0"/>
              <a:t> </a:t>
            </a:r>
            <a:r>
              <a:rPr lang="de-AT" sz="1600" b="1" dirty="0" err="1"/>
              <a:t>regulatory</a:t>
            </a:r>
            <a:r>
              <a:rPr lang="de-AT" sz="1600" b="1" dirty="0"/>
              <a:t> </a:t>
            </a:r>
            <a:r>
              <a:rPr lang="de-AT" sz="1600" b="1" dirty="0" err="1"/>
              <a:t>activities</a:t>
            </a:r>
            <a:r>
              <a:rPr lang="de-AT" sz="1600" b="1" dirty="0"/>
              <a:t> </a:t>
            </a:r>
            <a:r>
              <a:rPr lang="de-AT" sz="1600" b="1" dirty="0" err="1"/>
              <a:t>regarding</a:t>
            </a:r>
            <a:r>
              <a:rPr lang="de-AT" sz="1600" b="1" dirty="0"/>
              <a:t> </a:t>
            </a:r>
            <a:r>
              <a:rPr lang="de-AT" sz="1600" b="1" dirty="0" smtClean="0"/>
              <a:t>RBC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The </a:t>
            </a:r>
            <a:r>
              <a:rPr lang="de-DE" sz="1600" b="1" dirty="0"/>
              <a:t>EU Corporate </a:t>
            </a:r>
            <a:r>
              <a:rPr lang="de-DE" sz="1600" b="1" dirty="0" err="1"/>
              <a:t>Sustainability</a:t>
            </a:r>
            <a:r>
              <a:rPr lang="de-DE" sz="1600" b="1" dirty="0"/>
              <a:t> Due Diligence </a:t>
            </a:r>
            <a:r>
              <a:rPr lang="de-DE" sz="1600" b="1" dirty="0" err="1"/>
              <a:t>Directive</a:t>
            </a:r>
            <a:r>
              <a:rPr lang="de-DE" sz="1600" b="1" dirty="0"/>
              <a:t> (</a:t>
            </a:r>
            <a:r>
              <a:rPr lang="de-DE" sz="1600" b="1" dirty="0" smtClean="0"/>
              <a:t>CSDDD)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de-AT" sz="1600" b="1" dirty="0"/>
              <a:t>Conclusion: Some Take </a:t>
            </a:r>
            <a:r>
              <a:rPr lang="de-AT" sz="1600" b="1" dirty="0" err="1"/>
              <a:t>Aways</a:t>
            </a:r>
            <a:r>
              <a:rPr lang="de-AT" sz="1600" b="1" dirty="0"/>
              <a:t> </a:t>
            </a:r>
            <a:endParaRPr lang="de-DE" sz="1600" b="1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07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Introduction: The OECD Guidelines for MNEs for RBC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R</a:t>
            </a:r>
            <a:r>
              <a:rPr lang="de-DE" dirty="0" smtClean="0"/>
              <a:t>ecommendations from </a:t>
            </a:r>
            <a:r>
              <a:rPr lang="de-DE" dirty="0" err="1" smtClean="0"/>
              <a:t>governments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enterprises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responsibly</a:t>
            </a:r>
            <a:r>
              <a:rPr lang="de-DE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Dating back </a:t>
            </a:r>
            <a:r>
              <a:rPr lang="de-DE" dirty="0" err="1" smtClean="0"/>
              <a:t>to</a:t>
            </a:r>
            <a:r>
              <a:rPr lang="de-DE" dirty="0" smtClean="0"/>
              <a:t> 1976,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updates</a:t>
            </a:r>
            <a:r>
              <a:rPr lang="de-DE" dirty="0" smtClean="0"/>
              <a:t>, </a:t>
            </a:r>
            <a:r>
              <a:rPr lang="de-DE" dirty="0" err="1" smtClean="0"/>
              <a:t>latest</a:t>
            </a:r>
            <a:r>
              <a:rPr lang="de-DE" dirty="0" smtClean="0"/>
              <a:t> in June 2023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51 </a:t>
            </a:r>
            <a:r>
              <a:rPr lang="de-DE" dirty="0" err="1" smtClean="0"/>
              <a:t>adherents</a:t>
            </a:r>
            <a:r>
              <a:rPr lang="de-DE" dirty="0" smtClean="0"/>
              <a:t> countries, 50% </a:t>
            </a:r>
            <a:r>
              <a:rPr lang="de-DE" dirty="0" err="1" smtClean="0"/>
              <a:t>of</a:t>
            </a:r>
            <a:r>
              <a:rPr lang="de-DE" dirty="0" smtClean="0"/>
              <a:t> global GDP, 61%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trade</a:t>
            </a:r>
            <a:r>
              <a:rPr lang="de-DE" dirty="0" smtClean="0"/>
              <a:t>, 80% </a:t>
            </a:r>
            <a:r>
              <a:rPr lang="de-DE" dirty="0" err="1" smtClean="0"/>
              <a:t>of</a:t>
            </a:r>
            <a:r>
              <a:rPr lang="de-DE" dirty="0" smtClean="0"/>
              <a:t> international </a:t>
            </a:r>
            <a:r>
              <a:rPr lang="de-DE" dirty="0" err="1" smtClean="0"/>
              <a:t>investments</a:t>
            </a:r>
            <a:r>
              <a:rPr lang="de-DE" dirty="0" smtClean="0"/>
              <a:t> </a:t>
            </a:r>
            <a:r>
              <a:rPr lang="de-DE" dirty="0" err="1" smtClean="0"/>
              <a:t>worldwide</a:t>
            </a:r>
            <a:r>
              <a:rPr lang="de-DE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</a:t>
            </a:r>
            <a:r>
              <a:rPr lang="de-DE" dirty="0" err="1" smtClean="0"/>
              <a:t>comprehensive</a:t>
            </a:r>
            <a:r>
              <a:rPr lang="de-DE" dirty="0" smtClean="0"/>
              <a:t> international RBC </a:t>
            </a:r>
            <a:r>
              <a:rPr lang="de-DE" dirty="0" err="1" smtClean="0"/>
              <a:t>standard</a:t>
            </a:r>
            <a:r>
              <a:rPr lang="de-DE" dirty="0" smtClean="0"/>
              <a:t>, </a:t>
            </a:r>
            <a:r>
              <a:rPr lang="de-DE" dirty="0" err="1" smtClean="0"/>
              <a:t>covering</a:t>
            </a:r>
            <a:r>
              <a:rPr lang="de-DE" dirty="0" smtClean="0"/>
              <a:t> all </a:t>
            </a:r>
            <a:r>
              <a:rPr lang="de-DE" dirty="0" err="1" smtClean="0"/>
              <a:t>areas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, all </a:t>
            </a:r>
            <a:r>
              <a:rPr lang="de-DE" dirty="0" err="1" smtClean="0"/>
              <a:t>enterprises</a:t>
            </a:r>
            <a:r>
              <a:rPr lang="de-DE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Unique non-</a:t>
            </a:r>
            <a:r>
              <a:rPr lang="de-DE" dirty="0" err="1" smtClean="0"/>
              <a:t>judical</a:t>
            </a:r>
            <a:r>
              <a:rPr lang="de-DE" dirty="0" smtClean="0"/>
              <a:t> </a:t>
            </a:r>
            <a:r>
              <a:rPr lang="de-DE" dirty="0" err="1" smtClean="0"/>
              <a:t>grievance</a:t>
            </a:r>
            <a:r>
              <a:rPr lang="de-DE" dirty="0" smtClean="0"/>
              <a:t> </a:t>
            </a:r>
            <a:r>
              <a:rPr lang="de-DE" dirty="0" err="1" smtClean="0"/>
              <a:t>mechanism</a:t>
            </a:r>
            <a:r>
              <a:rPr lang="de-DE" dirty="0" smtClean="0"/>
              <a:t> (National </a:t>
            </a:r>
            <a:r>
              <a:rPr lang="de-DE" dirty="0" err="1" smtClean="0"/>
              <a:t>Contact</a:t>
            </a:r>
            <a:r>
              <a:rPr lang="de-DE" dirty="0" smtClean="0"/>
              <a:t> Points)</a:t>
            </a:r>
          </a:p>
          <a:p>
            <a:pPr>
              <a:spcAft>
                <a:spcPts val="600"/>
              </a:spcAft>
            </a:pPr>
            <a:r>
              <a:rPr lang="de-DE" dirty="0" err="1"/>
              <a:t>F</a:t>
            </a:r>
            <a:r>
              <a:rPr lang="de-DE" dirty="0" err="1" smtClean="0"/>
              <a:t>ully</a:t>
            </a:r>
            <a:r>
              <a:rPr lang="de-DE" dirty="0" smtClean="0"/>
              <a:t> </a:t>
            </a:r>
            <a:r>
              <a:rPr lang="de-DE" dirty="0" err="1" smtClean="0"/>
              <a:t>compatible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all relevant international </a:t>
            </a:r>
            <a:r>
              <a:rPr lang="de-DE" dirty="0" err="1" smtClean="0"/>
              <a:t>instruments</a:t>
            </a:r>
            <a:r>
              <a:rPr lang="de-DE" dirty="0" smtClean="0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842" y="1049784"/>
            <a:ext cx="7978525" cy="385379"/>
          </a:xfrm>
        </p:spPr>
        <p:txBody>
          <a:bodyPr/>
          <a:lstStyle/>
          <a:p>
            <a:r>
              <a:rPr lang="de-AT" dirty="0" smtClean="0"/>
              <a:t>Why </a:t>
            </a:r>
            <a:r>
              <a:rPr lang="de-AT" dirty="0"/>
              <a:t>i</a:t>
            </a:r>
            <a:r>
              <a:rPr lang="de-AT" dirty="0" smtClean="0"/>
              <a:t>nternational </a:t>
            </a:r>
            <a:r>
              <a:rPr lang="de-AT" dirty="0" err="1"/>
              <a:t>i</a:t>
            </a:r>
            <a:r>
              <a:rPr lang="de-AT" dirty="0" err="1" smtClean="0"/>
              <a:t>nvestment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trade</a:t>
            </a:r>
            <a:r>
              <a:rPr lang="de-AT" dirty="0" smtClean="0"/>
              <a:t>?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95842" y="1339247"/>
            <a:ext cx="7978525" cy="345100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err="1" smtClean="0"/>
              <a:t>Considerably</a:t>
            </a:r>
            <a:r>
              <a:rPr lang="de-DE" dirty="0" smtClean="0"/>
              <a:t> </a:t>
            </a:r>
            <a:r>
              <a:rPr lang="de-DE" dirty="0" err="1" smtClean="0"/>
              <a:t>contributed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countries </a:t>
            </a:r>
          </a:p>
          <a:p>
            <a:pPr>
              <a:lnSpc>
                <a:spcPct val="100000"/>
              </a:lnSpc>
            </a:pPr>
            <a:r>
              <a:rPr lang="de-DE" dirty="0" smtClean="0"/>
              <a:t>MNEs </a:t>
            </a:r>
            <a:r>
              <a:rPr lang="de-DE" dirty="0" err="1" smtClean="0"/>
              <a:t>contribute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de-DE" dirty="0"/>
              <a:t>W</a:t>
            </a:r>
            <a:r>
              <a:rPr lang="de-DE" dirty="0" smtClean="0"/>
              <a:t>orld </a:t>
            </a:r>
            <a:r>
              <a:rPr lang="de-DE" dirty="0" err="1" smtClean="0"/>
              <a:t>needs</a:t>
            </a:r>
            <a:r>
              <a:rPr lang="de-DE" dirty="0" smtClean="0"/>
              <a:t> 4 </a:t>
            </a:r>
            <a:r>
              <a:rPr lang="de-DE" dirty="0" err="1" smtClean="0"/>
              <a:t>trillion</a:t>
            </a:r>
            <a:r>
              <a:rPr lang="de-DE" dirty="0" smtClean="0"/>
              <a:t> US-Dollars per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achieve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2030 Agenda 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20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5842" y="1036995"/>
            <a:ext cx="7978525" cy="385379"/>
          </a:xfrm>
        </p:spPr>
        <p:txBody>
          <a:bodyPr/>
          <a:lstStyle/>
          <a:p>
            <a:r>
              <a:rPr lang="de-AT" dirty="0" smtClean="0"/>
              <a:t>How </a:t>
            </a:r>
            <a:r>
              <a:rPr lang="de-AT" dirty="0" err="1" smtClean="0"/>
              <a:t>to</a:t>
            </a:r>
            <a:r>
              <a:rPr lang="de-AT" dirty="0" smtClean="0"/>
              <a:t> deal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adverse</a:t>
            </a:r>
            <a:r>
              <a:rPr lang="de-AT" dirty="0" smtClean="0"/>
              <a:t> </a:t>
            </a:r>
            <a:r>
              <a:rPr lang="de-AT" dirty="0" err="1" smtClean="0"/>
              <a:t>effects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business</a:t>
            </a:r>
            <a:r>
              <a:rPr lang="de-AT" dirty="0" smtClean="0"/>
              <a:t> </a:t>
            </a:r>
            <a:r>
              <a:rPr lang="de-AT" dirty="0" err="1" smtClean="0"/>
              <a:t>activities</a:t>
            </a:r>
            <a:r>
              <a:rPr lang="de-AT" dirty="0" smtClean="0"/>
              <a:t>?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95842" y="1339247"/>
            <a:ext cx="7978525" cy="345100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err="1" smtClean="0"/>
              <a:t>Legitimate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adverse</a:t>
            </a:r>
            <a:r>
              <a:rPr lang="de-DE" dirty="0" smtClean="0"/>
              <a:t> </a:t>
            </a:r>
            <a:r>
              <a:rPr lang="de-DE" dirty="0" err="1" smtClean="0"/>
              <a:t>societal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environmental </a:t>
            </a:r>
            <a:r>
              <a:rPr lang="de-DE" dirty="0" err="1" smtClean="0"/>
              <a:t>impacts</a:t>
            </a:r>
            <a:r>
              <a:rPr lang="de-DE" dirty="0" smtClean="0"/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dirty="0" err="1"/>
              <a:t>D</a:t>
            </a:r>
            <a:r>
              <a:rPr lang="de-DE" dirty="0" err="1" smtClean="0"/>
              <a:t>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is </a:t>
            </a:r>
            <a:r>
              <a:rPr lang="de-DE" dirty="0" err="1" smtClean="0"/>
              <a:t>nothing</a:t>
            </a:r>
            <a:r>
              <a:rPr lang="de-DE" dirty="0" smtClean="0"/>
              <a:t> new:  </a:t>
            </a:r>
          </a:p>
          <a:p>
            <a:pPr marL="252000" lvl="1" indent="0">
              <a:lnSpc>
                <a:spcPct val="100000"/>
              </a:lnSpc>
              <a:buNone/>
            </a:pPr>
            <a:r>
              <a:rPr lang="de-DE" i="1" dirty="0" smtClean="0"/>
              <a:t>§70 Austrian Stock Corporation Act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dirty="0" err="1" smtClean="0"/>
              <a:t>Neither</a:t>
            </a:r>
            <a:r>
              <a:rPr lang="de-DE" dirty="0" smtClean="0"/>
              <a:t> is the </a:t>
            </a:r>
            <a:r>
              <a:rPr lang="de-DE" dirty="0" err="1" smtClean="0"/>
              <a:t>contrary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: </a:t>
            </a:r>
          </a:p>
          <a:p>
            <a:pPr marL="252000" lvl="1" indent="0">
              <a:lnSpc>
                <a:spcPct val="100000"/>
              </a:lnSpc>
              <a:buNone/>
            </a:pPr>
            <a:r>
              <a:rPr lang="de-DE" i="1" dirty="0" smtClean="0"/>
              <a:t>„The </a:t>
            </a:r>
            <a:r>
              <a:rPr lang="de-DE" i="1" dirty="0" err="1" smtClean="0"/>
              <a:t>business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business</a:t>
            </a:r>
            <a:r>
              <a:rPr lang="de-DE" i="1" dirty="0" smtClean="0"/>
              <a:t> is </a:t>
            </a:r>
            <a:r>
              <a:rPr lang="de-DE" i="1" dirty="0" err="1" smtClean="0"/>
              <a:t>business</a:t>
            </a:r>
            <a:r>
              <a:rPr lang="de-DE" i="1" dirty="0" smtClean="0"/>
              <a:t> and </a:t>
            </a:r>
            <a:r>
              <a:rPr lang="de-DE" i="1" dirty="0" err="1" smtClean="0"/>
              <a:t>nothing</a:t>
            </a:r>
            <a:r>
              <a:rPr lang="de-DE" i="1" dirty="0" smtClean="0"/>
              <a:t> but </a:t>
            </a:r>
            <a:r>
              <a:rPr lang="de-DE" i="1" dirty="0" err="1" smtClean="0"/>
              <a:t>business</a:t>
            </a:r>
            <a:r>
              <a:rPr lang="de-DE" i="1" dirty="0" smtClean="0"/>
              <a:t>.“ </a:t>
            </a:r>
            <a:r>
              <a:rPr lang="de-DE" dirty="0" smtClean="0"/>
              <a:t>(Milton </a:t>
            </a:r>
            <a:r>
              <a:rPr lang="de-DE" dirty="0" smtClean="0"/>
              <a:t>Friedman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76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First </a:t>
            </a:r>
            <a:r>
              <a:rPr lang="de-AT" dirty="0" err="1"/>
              <a:t>s</a:t>
            </a:r>
            <a:r>
              <a:rPr lang="de-AT" dirty="0" err="1" smtClean="0"/>
              <a:t>teps</a:t>
            </a:r>
            <a:r>
              <a:rPr lang="de-AT" dirty="0" smtClean="0"/>
              <a:t> – The </a:t>
            </a:r>
            <a:r>
              <a:rPr lang="de-AT" dirty="0" err="1" smtClean="0"/>
              <a:t>development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RBC Standards in </a:t>
            </a:r>
            <a:r>
              <a:rPr lang="de-AT" dirty="0" err="1" smtClean="0"/>
              <a:t>the</a:t>
            </a:r>
            <a:r>
              <a:rPr lang="de-AT" dirty="0" smtClean="0"/>
              <a:t> 1970s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 smtClean="0"/>
              <a:t>Negotiations</a:t>
            </a:r>
            <a:r>
              <a:rPr lang="de-DE" dirty="0" smtClean="0"/>
              <a:t> for a </a:t>
            </a:r>
            <a:r>
              <a:rPr lang="de-DE" b="1" i="1" dirty="0" smtClean="0"/>
              <a:t>UN Code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Conduct for Transnational Corporations </a:t>
            </a:r>
            <a:r>
              <a:rPr lang="de-DE" dirty="0" err="1" smtClean="0"/>
              <a:t>failed</a:t>
            </a:r>
            <a:r>
              <a:rPr lang="de-DE" dirty="0" smtClean="0"/>
              <a:t> ...</a:t>
            </a: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... but </a:t>
            </a:r>
            <a:r>
              <a:rPr lang="de-DE" dirty="0" err="1" smtClean="0"/>
              <a:t>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: </a:t>
            </a:r>
          </a:p>
          <a:p>
            <a:pPr marL="627063" lvl="1" indent="-2508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OECD GL </a:t>
            </a:r>
            <a:r>
              <a:rPr lang="de-DE" b="1" dirty="0" err="1" smtClean="0"/>
              <a:t>for</a:t>
            </a:r>
            <a:r>
              <a:rPr lang="de-DE" b="1" dirty="0" smtClean="0"/>
              <a:t> MNEs 1976</a:t>
            </a:r>
          </a:p>
          <a:p>
            <a:pPr marL="627063" lvl="1" indent="-2508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ILO </a:t>
            </a:r>
            <a:r>
              <a:rPr lang="de-DE" b="1" dirty="0" err="1" smtClean="0"/>
              <a:t>Tripartite</a:t>
            </a:r>
            <a:r>
              <a:rPr lang="de-DE" b="1" dirty="0" smtClean="0"/>
              <a:t> </a:t>
            </a:r>
            <a:r>
              <a:rPr lang="de-DE" b="1" dirty="0" err="1" smtClean="0"/>
              <a:t>Declaration</a:t>
            </a:r>
            <a:r>
              <a:rPr lang="de-DE" b="1" dirty="0" smtClean="0"/>
              <a:t> on MNEs and Social Policy 1977</a:t>
            </a:r>
          </a:p>
          <a:p>
            <a:pPr marL="627063" lvl="1" indent="-250825">
              <a:buFont typeface="Wingdings" panose="05000000000000000000" pitchFamily="2" charset="2"/>
              <a:buChar char="§"/>
            </a:pPr>
            <a:r>
              <a:rPr lang="de-DE" b="1" dirty="0" smtClean="0"/>
              <a:t>UNCTAD Principles on </a:t>
            </a:r>
            <a:r>
              <a:rPr lang="de-DE" b="1" dirty="0" err="1" smtClean="0"/>
              <a:t>Restrictive</a:t>
            </a:r>
            <a:r>
              <a:rPr lang="de-DE" b="1" dirty="0" smtClean="0"/>
              <a:t> Business Practices 1980</a:t>
            </a:r>
            <a:endParaRPr lang="de-DE" b="1" dirty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All </a:t>
            </a:r>
            <a:r>
              <a:rPr lang="de-DE" dirty="0" err="1" smtClean="0">
                <a:solidFill>
                  <a:srgbClr val="000000"/>
                </a:solidFill>
              </a:rPr>
              <a:t>are</a:t>
            </a:r>
            <a:r>
              <a:rPr lang="de-DE" dirty="0" smtClean="0">
                <a:solidFill>
                  <a:srgbClr val="000000"/>
                </a:solidFill>
              </a:rPr>
              <a:t> non-</a:t>
            </a:r>
            <a:r>
              <a:rPr lang="de-DE" dirty="0" err="1" smtClean="0">
                <a:solidFill>
                  <a:srgbClr val="000000"/>
                </a:solidFill>
              </a:rPr>
              <a:t>binding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line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regulatory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frameworks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developed</a:t>
            </a:r>
            <a:r>
              <a:rPr lang="de-DE" dirty="0" smtClean="0">
                <a:solidFill>
                  <a:srgbClr val="000000"/>
                </a:solidFill>
              </a:rPr>
              <a:t> countries at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time. </a:t>
            </a:r>
            <a:endParaRPr lang="de-DE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97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Differences </a:t>
            </a:r>
            <a:r>
              <a:rPr lang="de-AT" dirty="0" err="1" smtClean="0"/>
              <a:t>between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OECD, ILO </a:t>
            </a:r>
            <a:r>
              <a:rPr lang="de-AT" dirty="0" err="1" smtClean="0"/>
              <a:t>and</a:t>
            </a:r>
            <a:r>
              <a:rPr lang="de-AT" dirty="0" smtClean="0"/>
              <a:t> UNCTAD </a:t>
            </a:r>
            <a:r>
              <a:rPr lang="de-AT" dirty="0" err="1" smtClean="0"/>
              <a:t>approach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95592" y="1623600"/>
            <a:ext cx="7978775" cy="29833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b="1" dirty="0" smtClean="0"/>
              <a:t>OECD GL </a:t>
            </a:r>
            <a:r>
              <a:rPr lang="de-DE" b="1" dirty="0" err="1" smtClean="0"/>
              <a:t>are</a:t>
            </a:r>
            <a:r>
              <a:rPr lang="de-DE" b="1" dirty="0" smtClean="0"/>
              <a:t> different: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/>
              <a:t>broad </a:t>
            </a:r>
            <a:r>
              <a:rPr lang="de-DE" i="1" dirty="0"/>
              <a:t>‘</a:t>
            </a:r>
            <a:r>
              <a:rPr lang="de-DE" i="1" dirty="0" err="1"/>
              <a:t>umbrella</a:t>
            </a:r>
            <a:r>
              <a:rPr lang="de-DE" i="1" dirty="0"/>
              <a:t>‘-</a:t>
            </a:r>
            <a:r>
              <a:rPr lang="de-DE" i="1" dirty="0" smtClean="0"/>
              <a:t>approach</a:t>
            </a:r>
            <a:endParaRPr lang="de-DE" i="1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ambitious</a:t>
            </a:r>
            <a:endParaRPr lang="de-DE" dirty="0" smtClean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mechanism</a:t>
            </a:r>
            <a:r>
              <a:rPr lang="de-DE" dirty="0"/>
              <a:t> </a:t>
            </a:r>
            <a:r>
              <a:rPr lang="de-DE" dirty="0" smtClean="0"/>
              <a:t>– NCPs promote the OECD GL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offer</a:t>
            </a:r>
            <a:r>
              <a:rPr lang="de-DE" dirty="0" smtClean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: </a:t>
            </a:r>
            <a:r>
              <a:rPr lang="de-DE" dirty="0" err="1" smtClean="0"/>
              <a:t>Since</a:t>
            </a:r>
            <a:r>
              <a:rPr lang="de-DE" dirty="0" smtClean="0"/>
              <a:t> 2011 650 </a:t>
            </a:r>
            <a:r>
              <a:rPr lang="de-DE" dirty="0" err="1" smtClean="0"/>
              <a:t>cases</a:t>
            </a:r>
            <a:r>
              <a:rPr lang="de-DE" dirty="0" smtClean="0"/>
              <a:t> in 100 countries.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participatory</a:t>
            </a:r>
            <a:r>
              <a:rPr lang="de-DE" dirty="0" smtClean="0"/>
              <a:t> </a:t>
            </a: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strong </a:t>
            </a:r>
            <a:r>
              <a:rPr lang="de-DE" dirty="0" err="1" smtClean="0"/>
              <a:t>involvement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NGOs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6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Evolution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modern </a:t>
            </a:r>
            <a:r>
              <a:rPr lang="de-AT" dirty="0" err="1" smtClean="0"/>
              <a:t>approach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RBC </a:t>
            </a:r>
            <a:r>
              <a:rPr lang="de-AT" dirty="0" err="1" smtClean="0"/>
              <a:t>since</a:t>
            </a:r>
            <a:r>
              <a:rPr lang="de-AT" dirty="0" smtClean="0"/>
              <a:t> 2000 (1)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 smtClean="0"/>
              <a:t>2000 </a:t>
            </a:r>
            <a:r>
              <a:rPr lang="de-DE" b="1" dirty="0" err="1" smtClean="0"/>
              <a:t>review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OECD GL </a:t>
            </a:r>
            <a:r>
              <a:rPr lang="de-DE" dirty="0" err="1" smtClean="0"/>
              <a:t>broadened</a:t>
            </a:r>
            <a:r>
              <a:rPr lang="de-DE" dirty="0" smtClean="0"/>
              <a:t> </a:t>
            </a:r>
            <a:r>
              <a:rPr lang="de-DE" dirty="0" err="1" smtClean="0"/>
              <a:t>applicability</a:t>
            </a:r>
            <a:r>
              <a:rPr lang="de-DE" dirty="0" smtClean="0"/>
              <a:t>, </a:t>
            </a:r>
            <a:r>
              <a:rPr lang="de-DE" dirty="0" err="1" smtClean="0"/>
              <a:t>institutionalized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NGOs</a:t>
            </a:r>
          </a:p>
          <a:p>
            <a:pPr>
              <a:spcAft>
                <a:spcPts val="600"/>
              </a:spcAft>
            </a:pPr>
            <a:r>
              <a:rPr lang="de-DE" b="1" dirty="0" smtClean="0"/>
              <a:t>2011 UN Guiding Principles on Business and Human Rights (UNGP)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/>
              <a:t>T</a:t>
            </a:r>
            <a:r>
              <a:rPr lang="de-DE" dirty="0" err="1" smtClean="0"/>
              <a:t>hree</a:t>
            </a:r>
            <a:r>
              <a:rPr lang="de-DE" dirty="0" smtClean="0"/>
              <a:t> </a:t>
            </a:r>
            <a:r>
              <a:rPr lang="de-DE" dirty="0" err="1" smtClean="0"/>
              <a:t>pillars</a:t>
            </a:r>
            <a:r>
              <a:rPr lang="de-DE" dirty="0" smtClean="0"/>
              <a:t>: </a:t>
            </a:r>
            <a:r>
              <a:rPr lang="de-DE" i="1" dirty="0"/>
              <a:t>“</a:t>
            </a:r>
            <a:r>
              <a:rPr lang="de-DE" i="1" dirty="0" err="1"/>
              <a:t>Protect</a:t>
            </a:r>
            <a:r>
              <a:rPr lang="de-DE" i="1" dirty="0"/>
              <a:t>, </a:t>
            </a:r>
            <a:r>
              <a:rPr lang="de-DE" i="1" dirty="0" err="1" smtClean="0"/>
              <a:t>Respect</a:t>
            </a:r>
            <a:r>
              <a:rPr lang="de-DE" i="1" dirty="0" smtClean="0"/>
              <a:t> </a:t>
            </a:r>
            <a:r>
              <a:rPr lang="de-DE" i="1" dirty="0"/>
              <a:t>and </a:t>
            </a:r>
            <a:r>
              <a:rPr lang="de-DE" i="1" dirty="0" err="1"/>
              <a:t>Remedy</a:t>
            </a:r>
            <a:r>
              <a:rPr lang="de-DE" i="1" dirty="0"/>
              <a:t>“</a:t>
            </a:r>
            <a:endParaRPr lang="de-DE" i="1" dirty="0" smtClean="0"/>
          </a:p>
          <a:p>
            <a:pPr marL="1691100" lvl="3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 err="1" smtClean="0"/>
              <a:t>Duty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protect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HR </a:t>
            </a:r>
            <a:r>
              <a:rPr lang="de-DE" dirty="0" err="1" smtClean="0"/>
              <a:t>abuses</a:t>
            </a:r>
            <a:r>
              <a:rPr lang="de-DE" dirty="0" smtClean="0"/>
              <a:t> </a:t>
            </a:r>
          </a:p>
          <a:p>
            <a:pPr marL="1691100" lvl="3" indent="-342900">
              <a:lnSpc>
                <a:spcPct val="100000"/>
              </a:lnSpc>
              <a:buFont typeface="+mj-lt"/>
              <a:buAutoNum type="arabicPeriod"/>
            </a:pP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 HR </a:t>
            </a:r>
          </a:p>
          <a:p>
            <a:pPr marL="1691100" lvl="3" indent="-342900">
              <a:lnSpc>
                <a:spcPct val="100000"/>
              </a:lnSpc>
              <a:buFont typeface="+mj-lt"/>
              <a:buAutoNum type="arabicPeriod"/>
            </a:pPr>
            <a:r>
              <a:rPr lang="de-DE" dirty="0" err="1" smtClean="0"/>
              <a:t>Duty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remedy</a:t>
            </a:r>
            <a:r>
              <a:rPr lang="de-DE" dirty="0" smtClean="0"/>
              <a:t> for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 by business-</a:t>
            </a:r>
            <a:r>
              <a:rPr lang="de-DE" dirty="0" err="1" smtClean="0"/>
              <a:t>related</a:t>
            </a:r>
            <a:r>
              <a:rPr lang="de-DE" dirty="0" smtClean="0"/>
              <a:t> HR-</a:t>
            </a:r>
            <a:r>
              <a:rPr lang="de-DE" dirty="0" err="1" smtClean="0"/>
              <a:t>abuses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96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Evolution </a:t>
            </a:r>
            <a:r>
              <a:rPr lang="de-AT" dirty="0" err="1" smtClean="0"/>
              <a:t>of</a:t>
            </a:r>
            <a:r>
              <a:rPr lang="de-AT" dirty="0" smtClean="0"/>
              <a:t> the Modern Approach </a:t>
            </a:r>
            <a:r>
              <a:rPr lang="de-AT" dirty="0" err="1" smtClean="0"/>
              <a:t>to</a:t>
            </a:r>
            <a:r>
              <a:rPr lang="de-AT" dirty="0" smtClean="0"/>
              <a:t> RBC </a:t>
            </a:r>
            <a:r>
              <a:rPr lang="de-AT" dirty="0" err="1" smtClean="0"/>
              <a:t>since</a:t>
            </a:r>
            <a:r>
              <a:rPr lang="de-AT" dirty="0" smtClean="0"/>
              <a:t> 2000 (2)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b="1" dirty="0" smtClean="0"/>
              <a:t>2011 Revision </a:t>
            </a:r>
            <a:r>
              <a:rPr lang="de-DE" b="1" dirty="0" err="1" smtClean="0"/>
              <a:t>of</a:t>
            </a:r>
            <a:r>
              <a:rPr lang="de-DE" b="1" dirty="0" smtClean="0"/>
              <a:t> OECD GL: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/>
              <a:t>S</a:t>
            </a:r>
            <a:r>
              <a:rPr lang="de-DE" dirty="0" smtClean="0"/>
              <a:t>trong </a:t>
            </a:r>
            <a:r>
              <a:rPr lang="de-DE" dirty="0" err="1" smtClean="0"/>
              <a:t>chapter</a:t>
            </a:r>
            <a:r>
              <a:rPr lang="de-DE" dirty="0" smtClean="0"/>
              <a:t> on HR, in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UNGP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err="1"/>
              <a:t>I</a:t>
            </a:r>
            <a:r>
              <a:rPr lang="de-DE" dirty="0" err="1" smtClean="0"/>
              <a:t>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r>
              <a:rPr lang="de-DE" dirty="0" smtClean="0"/>
              <a:t> </a:t>
            </a:r>
            <a:r>
              <a:rPr lang="de-DE" dirty="0" err="1" smtClean="0"/>
              <a:t>responsibility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 smtClean="0"/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Risk-based</a:t>
            </a:r>
            <a:r>
              <a:rPr lang="de-DE" dirty="0" smtClean="0"/>
              <a:t> due </a:t>
            </a:r>
            <a:r>
              <a:rPr lang="de-DE" dirty="0" err="1" smtClean="0"/>
              <a:t>diligence</a:t>
            </a:r>
            <a:r>
              <a:rPr lang="de-DE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de-DE" b="1" dirty="0" smtClean="0"/>
              <a:t>2011 OECD Due Diligence </a:t>
            </a:r>
            <a:r>
              <a:rPr lang="de-DE" b="1" dirty="0" err="1"/>
              <a:t>Guidance</a:t>
            </a:r>
            <a:r>
              <a:rPr lang="de-DE" b="1" dirty="0"/>
              <a:t> </a:t>
            </a:r>
            <a:r>
              <a:rPr lang="de-DE" b="1" dirty="0" smtClean="0"/>
              <a:t>on </a:t>
            </a:r>
            <a:r>
              <a:rPr lang="de-DE" b="1" dirty="0" err="1" smtClean="0"/>
              <a:t>Conflict</a:t>
            </a:r>
            <a:r>
              <a:rPr lang="de-DE" b="1" dirty="0" smtClean="0"/>
              <a:t> Minerals: </a:t>
            </a:r>
          </a:p>
          <a:p>
            <a:pPr marL="806450" lvl="1" indent="-2508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enterprises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2018 Horizontal OECD Due Diligence Guidance  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74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CD-Farbpalette">
      <a:dk1>
        <a:srgbClr val="000000"/>
      </a:dk1>
      <a:lt1>
        <a:srgbClr val="FFFFFF"/>
      </a:lt1>
      <a:dk2>
        <a:srgbClr val="3E3E40"/>
      </a:dk2>
      <a:lt2>
        <a:srgbClr val="808080"/>
      </a:lt2>
      <a:accent1>
        <a:srgbClr val="003D84"/>
      </a:accent1>
      <a:accent2>
        <a:srgbClr val="6B498C"/>
      </a:accent2>
      <a:accent3>
        <a:srgbClr val="5FB564"/>
      </a:accent3>
      <a:accent4>
        <a:srgbClr val="ED6D42"/>
      </a:accent4>
      <a:accent5>
        <a:srgbClr val="CA0237"/>
      </a:accent5>
      <a:accent6>
        <a:srgbClr val="3BACBE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werpoint 16zu9_BMAW.potx" id="{5D36FA43-BD60-42A1-AEF7-A87699F509BD}" vid="{5F14B36D-C2BA-4521-82B6-F5929578A7C9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PPoint_CD_DE_16zu9</Template>
  <TotalTime>0</TotalTime>
  <Words>1098</Words>
  <Application>Microsoft Office PowerPoint</Application>
  <PresentationFormat>Bildschirmpräsentation (16:9)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OECD-UN-EU Regulations on  Responsible Business Conduct</vt:lpstr>
      <vt:lpstr>Overview</vt:lpstr>
      <vt:lpstr>Introduction: The OECD Guidelines for MNEs for RBC</vt:lpstr>
      <vt:lpstr>Why international investment and trade? </vt:lpstr>
      <vt:lpstr>How to deal with adverse effects of business activities? </vt:lpstr>
      <vt:lpstr>First steps – The development of RBC Standards in the 1970s</vt:lpstr>
      <vt:lpstr>Differences between the OECD, ILO and UNCTAD approach</vt:lpstr>
      <vt:lpstr>Evolution of the modern approach to RBC since 2000 (1)</vt:lpstr>
      <vt:lpstr>Evolution of the Modern Approach to RBC since 2000 (2)</vt:lpstr>
      <vt:lpstr>Evolution of the Modern Approach to RBC since 2000 (3)</vt:lpstr>
      <vt:lpstr>The 2023 Update of the OECD GL</vt:lpstr>
      <vt:lpstr>Global RBC standards as a reference for national regulations</vt:lpstr>
      <vt:lpstr>Some recent regulatory activities regarding RBC</vt:lpstr>
      <vt:lpstr>The EU Corporate Sustainability Due Diligence Directive (CSDDD) </vt:lpstr>
      <vt:lpstr>The EU Corporate Sustainability Due Diligence Directive (CSDDD) </vt:lpstr>
      <vt:lpstr>Conclusion: Some Take Aways </vt:lpstr>
      <vt:lpstr>Thank you! I am happy to take your questions.</vt:lpstr>
    </vt:vector>
  </TitlesOfParts>
  <Company>BMDW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OECD-UN-EU Regulations on  RBC Responsible Business Conduct</dc:title>
  <dc:creator>Herndler, Sophia</dc:creator>
  <cp:lastModifiedBy>Schekulin, Manfred</cp:lastModifiedBy>
  <cp:revision>45</cp:revision>
  <cp:lastPrinted>2018-07-05T18:23:58Z</cp:lastPrinted>
  <dcterms:created xsi:type="dcterms:W3CDTF">2023-08-22T12:44:11Z</dcterms:created>
  <dcterms:modified xsi:type="dcterms:W3CDTF">2023-08-27T06:59:50Z</dcterms:modified>
</cp:coreProperties>
</file>